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547" r:id="rId3"/>
    <p:sldId id="468" r:id="rId4"/>
    <p:sldId id="432" r:id="rId5"/>
    <p:sldId id="532" r:id="rId6"/>
    <p:sldId id="335" r:id="rId7"/>
    <p:sldId id="508" r:id="rId8"/>
    <p:sldId id="396" r:id="rId9"/>
    <p:sldId id="435" r:id="rId10"/>
    <p:sldId id="466" r:id="rId11"/>
    <p:sldId id="447" r:id="rId12"/>
    <p:sldId id="398" r:id="rId13"/>
    <p:sldId id="436" r:id="rId14"/>
    <p:sldId id="438" r:id="rId15"/>
    <p:sldId id="442" r:id="rId16"/>
    <p:sldId id="441" r:id="rId17"/>
    <p:sldId id="440" r:id="rId18"/>
    <p:sldId id="439" r:id="rId19"/>
    <p:sldId id="444" r:id="rId20"/>
    <p:sldId id="445" r:id="rId21"/>
    <p:sldId id="443" r:id="rId22"/>
    <p:sldId id="446" r:id="rId23"/>
    <p:sldId id="406" r:id="rId24"/>
    <p:sldId id="541" r:id="rId25"/>
    <p:sldId id="542" r:id="rId26"/>
    <p:sldId id="448" r:id="rId27"/>
    <p:sldId id="361" r:id="rId28"/>
    <p:sldId id="513" r:id="rId29"/>
    <p:sldId id="511" r:id="rId30"/>
    <p:sldId id="512" r:id="rId31"/>
    <p:sldId id="353" r:id="rId32"/>
    <p:sldId id="514" r:id="rId33"/>
    <p:sldId id="516" r:id="rId34"/>
    <p:sldId id="534" r:id="rId35"/>
    <p:sldId id="535" r:id="rId36"/>
    <p:sldId id="525" r:id="rId37"/>
    <p:sldId id="533" r:id="rId38"/>
    <p:sldId id="548" r:id="rId39"/>
    <p:sldId id="536" r:id="rId40"/>
    <p:sldId id="538" r:id="rId41"/>
    <p:sldId id="515" r:id="rId42"/>
    <p:sldId id="526" r:id="rId43"/>
    <p:sldId id="537" r:id="rId44"/>
    <p:sldId id="527" r:id="rId45"/>
    <p:sldId id="407" r:id="rId46"/>
    <p:sldId id="509" r:id="rId47"/>
    <p:sldId id="488" r:id="rId48"/>
    <p:sldId id="519" r:id="rId49"/>
    <p:sldId id="522" r:id="rId50"/>
    <p:sldId id="523" r:id="rId51"/>
    <p:sldId id="531" r:id="rId52"/>
    <p:sldId id="510" r:id="rId53"/>
    <p:sldId id="489" r:id="rId54"/>
    <p:sldId id="539" r:id="rId55"/>
    <p:sldId id="529" r:id="rId56"/>
    <p:sldId id="530" r:id="rId57"/>
    <p:sldId id="502" r:id="rId58"/>
    <p:sldId id="543" r:id="rId59"/>
    <p:sldId id="528" r:id="rId60"/>
    <p:sldId id="540" r:id="rId61"/>
    <p:sldId id="544" r:id="rId62"/>
    <p:sldId id="545" r:id="rId63"/>
    <p:sldId id="54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E6E570-CE06-4AAE-9CAF-FC0B25FA0F43}">
          <p14:sldIdLst>
            <p14:sldId id="256"/>
            <p14:sldId id="547"/>
            <p14:sldId id="468"/>
            <p14:sldId id="432"/>
            <p14:sldId id="532"/>
            <p14:sldId id="335"/>
            <p14:sldId id="508"/>
            <p14:sldId id="396"/>
            <p14:sldId id="435"/>
            <p14:sldId id="466"/>
            <p14:sldId id="447"/>
            <p14:sldId id="398"/>
            <p14:sldId id="436"/>
            <p14:sldId id="438"/>
            <p14:sldId id="442"/>
            <p14:sldId id="441"/>
            <p14:sldId id="440"/>
            <p14:sldId id="439"/>
            <p14:sldId id="444"/>
            <p14:sldId id="445"/>
            <p14:sldId id="443"/>
            <p14:sldId id="446"/>
            <p14:sldId id="406"/>
            <p14:sldId id="541"/>
            <p14:sldId id="542"/>
            <p14:sldId id="448"/>
            <p14:sldId id="361"/>
            <p14:sldId id="513"/>
            <p14:sldId id="511"/>
            <p14:sldId id="512"/>
            <p14:sldId id="353"/>
            <p14:sldId id="514"/>
            <p14:sldId id="516"/>
            <p14:sldId id="534"/>
            <p14:sldId id="535"/>
            <p14:sldId id="525"/>
            <p14:sldId id="533"/>
            <p14:sldId id="548"/>
            <p14:sldId id="536"/>
            <p14:sldId id="538"/>
            <p14:sldId id="515"/>
            <p14:sldId id="526"/>
            <p14:sldId id="537"/>
            <p14:sldId id="527"/>
            <p14:sldId id="407"/>
            <p14:sldId id="509"/>
            <p14:sldId id="488"/>
            <p14:sldId id="519"/>
            <p14:sldId id="522"/>
            <p14:sldId id="523"/>
            <p14:sldId id="531"/>
            <p14:sldId id="510"/>
            <p14:sldId id="489"/>
            <p14:sldId id="539"/>
            <p14:sldId id="529"/>
            <p14:sldId id="530"/>
            <p14:sldId id="502"/>
            <p14:sldId id="543"/>
            <p14:sldId id="528"/>
            <p14:sldId id="540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0000"/>
    <a:srgbClr val="282C3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66" autoAdjust="0"/>
    <p:restoredTop sz="89297" autoAdjust="0"/>
  </p:normalViewPr>
  <p:slideViewPr>
    <p:cSldViewPr snapToGrid="0">
      <p:cViewPr>
        <p:scale>
          <a:sx n="79" d="100"/>
          <a:sy n="79" d="100"/>
        </p:scale>
        <p:origin x="80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A619E-95BE-47B1-B766-6B6A106AA105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A2915-F64B-4BD1-955D-132A8548C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3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1615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5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76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3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7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289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00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56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63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7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3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52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6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65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418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1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734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26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29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750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13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67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0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030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26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74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817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28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175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1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862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A2915-F64B-4BD1-955D-132A8548C4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13B3-E279-4EE7-AB99-C9C29896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E42A6-24B9-48B2-BD52-71450720E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A91C5-458D-44DA-B6A3-657B215C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255B2-B3D7-4CA1-BBE9-914E0CD97E5A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902B5-AF57-4DD5-AE5D-07ADFB09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539DB-9A7F-48AB-931A-591F263BC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49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5AE8A-106D-4974-B5C3-BCB9C646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1AD63-7836-4EF0-981E-1117DC706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F4F8D9-9804-4791-92E8-6AAC2B3A0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DB22B-0DB9-48A0-A976-4C2D2749DD00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1F3-D4FE-4E74-8E3A-2A7BB416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E539A-F7E0-4DE1-919F-6D802459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05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B319F1-DAB5-4129-A8E3-D31857D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E1E5F8-C355-4C0C-B096-4AE27B013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D9B5E-A32B-4A46-811C-93C563748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74D13-1055-427B-AA71-9611CDAD3FF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42058-CF63-47E8-B9CE-813F60B9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ACC1A-7FB4-4776-8439-768EF69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227ED-2B37-448C-AB75-1FDAE8D42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70FDA-9704-4680-BA62-2F93A839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498AB-39EF-4EEE-9223-D369B96D3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A10EB-20AB-4E20-9A44-8B8E971B7CA3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9FBAE-73D2-4A67-88AC-4E9DF4F0F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7699-CA38-4B3A-88ED-61A02008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8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60B54-C57D-47A9-BFAB-280B5967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0AFC7-7743-4E65-990E-B6DD66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C9613-B46A-4A3A-859F-5B1F58B9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D03F4-C72F-46FD-BF78-F616A79ED1FF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DAC5-7B00-423F-BB60-E246E34DB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BD03A-A829-434F-B701-67CD44DC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5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5FCE7-06A5-4B9D-AF7C-0397E606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1E76-3734-4CC2-A861-1FD98DEE9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2B0FD-762F-4EB7-801D-302E71656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7E05A-5109-40A3-80E6-9101C978D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DDEEE-6735-494F-9DBA-714CEB671D25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6D761-C621-4D07-8965-4C8EEF72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1D4F5-8521-49FF-A777-EDF839F9A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9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687A-B10B-4333-9A00-F214F3FB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C1000B-5AF8-48EE-B90B-6DDB47C55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3A50C-6A03-44D2-A3D3-7B2AFCA7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3CC4C-465E-44AC-9771-71ED3BD8BB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FF580C-4C21-4837-A885-F55EEE6DC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E5F385-E683-44F2-B2CB-8A9C779E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673E-13E2-4A3C-9EAA-F7D723E4CE48}" type="datetime1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EA868-2107-40B1-A4EE-9AC99C634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334F7-7FEF-48E5-AE77-414AC9DC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958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F0ED-9D41-4316-906B-8FC00FF70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7004B-567A-4660-903C-BE919620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95301-A9DE-4A19-8362-0A7651C4E043}" type="datetime1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D38C2E-711A-4DB1-A867-FDB47C428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3C1B3-A0E8-4A68-B7FE-D94A8DA5F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02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D4-E66D-428C-8608-FB46756D8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62F75-7051-4C8C-A8C2-D2BCED0533F9}" type="datetime1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EC8FA-7D92-4CFF-8A6A-AD76DD188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B170A-38A2-4A2F-90B6-F198F907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1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EDC1F-ADAD-43BD-BBF1-CE71D8A21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7852C-9699-491B-9911-5728FA22A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420369-2D91-4B83-978D-E0D14AB08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CD5E5-97D6-4281-BF28-B20347F4D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81BB9-4DF0-4933-88C3-E9A5AA2381BA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00AE7-43B9-48D8-8079-194E4411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87E2C-7534-4191-A7E8-E9B05087F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8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D0F66-1DA8-4A9E-BF80-5EEF7AC3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12E63C-011C-406E-B7DF-9DF5F91D52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9C3C75-A862-425E-BE53-22B28F553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FE1C71-E9EF-4E86-9DCE-551E59361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7786-A999-4B70-996F-F1FE3687684E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D0761-6478-491D-B9A9-45C27043D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A7C89-49C2-4E12-8B1E-8DD1E86AD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7FB5B8-7785-40B9-97D1-35C35CC45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AF06E7-C8ED-4F22-824A-CA5595502F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A2349-BBB1-42CC-9BAC-DADB837BAC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0593-613A-4DEF-9BA8-2F79295F3EB8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5E947-7773-4210-BBDA-2119A2817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E6DA8-3F89-4BA4-A098-8BEC8812E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ACD8B-1E8C-4DEC-9605-C90F6A841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3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75000"/>
            </a:schemeClr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dolab.engin.umich.edu/content/complex-step-derivative-approximation-0" TargetMode="External"/><Relationship Id="rId4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dolab.engin.umich.edu/sites/default/files/paper_mdolab_5.pdf" TargetMode="External"/><Relationship Id="rId5" Type="http://schemas.openxmlformats.org/officeDocument/2006/relationships/hyperlink" Target="http://mdolab.engin.umich.edu/sites/default/files/Martins-Hwang-2013-AIAAJ-derivatives.pdf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hyperlink" Target="http://openmdao.org/twodocs/versions/latest/advanced_guide/implicit_comps/defining_icomps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hyperlink" Target="http://openmdao.org/pubs/falck_traj_opt_electric_2017.pdf" TargetMode="External"/><Relationship Id="rId4" Type="http://schemas.openxmlformats.org/officeDocument/2006/relationships/hyperlink" Target="http://mdolab.engin.umich.edu/content/complex-step-derivative-approximation-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benchmarking-optimization-algorithms-wing-aerodynamic-design-optimiza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openmdao.org/pubs/Gray_Hearn_Moore_EtAl-_2014_-Multidisciplinary_Derivatives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index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openmdao.org/twodocs/versions/latest/features/core_features/working_with_derivatives/simul_derivs.html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mdolab.engin.umich.edu/content/complex-step-derivative-approximation-0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mdao.org/pubs/openmdao_bicoloring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openmdao.org/twodocs/versions/latest/features/experimental/simul_coloring_fd_cs.html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mdao/openmdao_training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D0F589-C1D1-4978-890A-48B13D88E0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96" y="4625531"/>
            <a:ext cx="5269010" cy="2232469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b="1" spc="-1" dirty="0">
                <a:solidFill>
                  <a:srgbClr val="000000"/>
                </a:solidFill>
                <a:latin typeface="Helvetica" pitchFamily="2" charset="0"/>
                <a:ea typeface="DejaVu Sans"/>
              </a:rPr>
              <a:t>John Jasa </a:t>
            </a:r>
            <a:r>
              <a:rPr lang="en-US" spc="-1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johnjasa@umich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.edu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University of Michigan MDO Lab</a:t>
            </a:r>
          </a:p>
          <a:p>
            <a:pPr algn="l">
              <a:lnSpc>
                <a:spcPct val="100000"/>
              </a:lnSpc>
            </a:pPr>
            <a:endParaRPr lang="en-US" sz="600" b="1" spc="-1">
              <a:solidFill>
                <a:srgbClr val="000000"/>
              </a:solidFill>
              <a:latin typeface="Helvetica" pitchFamily="2" charset="0"/>
              <a:ea typeface="DejaVu Sans"/>
            </a:endParaRPr>
          </a:p>
          <a:p>
            <a:pPr algn="l">
              <a:lnSpc>
                <a:spcPct val="100000"/>
              </a:lnSpc>
            </a:pPr>
            <a:r>
              <a:rPr lang="en-US" b="1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Justin Gray </a:t>
            </a:r>
            <a:r>
              <a:rPr lang="en-US" spc="-1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DejaVu Sans"/>
              </a:rPr>
              <a:t>justin.s.gray@nasa.gov</a:t>
            </a:r>
          </a:p>
          <a:p>
            <a:pPr algn="l">
              <a:lnSpc>
                <a:spcPct val="100000"/>
              </a:lnSpc>
            </a:pPr>
            <a:r>
              <a:rPr lang="en-US" spc="-1">
                <a:solidFill>
                  <a:srgbClr val="000000"/>
                </a:solidFill>
                <a:latin typeface="Helvetica" pitchFamily="2" charset="0"/>
                <a:ea typeface="DejaVu Sans"/>
              </a:rPr>
              <a:t>NASA Glenn Research Center</a:t>
            </a:r>
            <a:endParaRPr lang="en-US" spc="-1" dirty="0">
              <a:latin typeface="Helvetica" pitchFamily="2" charset="0"/>
            </a:endParaRPr>
          </a:p>
        </p:txBody>
      </p:sp>
      <p:sp>
        <p:nvSpPr>
          <p:cNvPr id="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9B485621-D939-467C-B79C-B699AC9483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30547" y="277914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00399A-F562-4D15-AFA7-50602D187B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99" y="1574098"/>
            <a:ext cx="5862305" cy="408529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0C07565-692E-46F0-9D95-682CCA9DACD9}"/>
              </a:ext>
            </a:extLst>
          </p:cNvPr>
          <p:cNvSpPr txBox="1">
            <a:spLocks/>
          </p:cNvSpPr>
          <p:nvPr/>
        </p:nvSpPr>
        <p:spPr>
          <a:xfrm>
            <a:off x="287510" y="80753"/>
            <a:ext cx="5602094" cy="99267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accent1">
                    <a:lumMod val="75000"/>
                  </a:schemeClr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400">
                <a:ea typeface="+mn-ea"/>
              </a:rPr>
              <a:t>Getting derivatives in</a:t>
            </a:r>
            <a:endParaRPr lang="en-US" sz="4000" dirty="0">
              <a:ea typeface="+mn-ea"/>
            </a:endParaRPr>
          </a:p>
        </p:txBody>
      </p:sp>
      <p:sp>
        <p:nvSpPr>
          <p:cNvPr id="14" name="AutoShape 2" descr="https://www.nasa.gov/sites/default/files/boeing_sugar_original_full.jpg">
            <a:extLst>
              <a:ext uri="{FF2B5EF4-FFF2-40B4-BE49-F238E27FC236}">
                <a16:creationId xmlns:a16="http://schemas.microsoft.com/office/drawing/2014/main" id="{D41FC5DD-FA7F-4518-A6D4-DB8DA60575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04170" y="93276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2" descr="OpenMDAO Logo">
            <a:extLst>
              <a:ext uri="{FF2B5EF4-FFF2-40B4-BE49-F238E27FC236}">
                <a16:creationId xmlns:a16="http://schemas.microsoft.com/office/drawing/2014/main" id="{B1F749AE-C748-40D8-BCC1-C054B9F59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03" y="296746"/>
            <a:ext cx="5687872" cy="8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5B64F-B9FF-420D-A3BD-245E426DE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68" y="1085165"/>
            <a:ext cx="5975231" cy="336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2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is easy,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04692" cy="4351338"/>
          </a:xfrm>
        </p:spPr>
        <p:txBody>
          <a:bodyPr/>
          <a:lstStyle/>
          <a:p>
            <a:r>
              <a:rPr lang="en-US" dirty="0"/>
              <a:t>Treats your model as a </a:t>
            </a:r>
            <a:br>
              <a:rPr lang="en-US" dirty="0"/>
            </a:br>
            <a:r>
              <a:rPr lang="en-US" dirty="0"/>
              <a:t>black-box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Expensive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Accuracy can be bad, especially close to the optimal point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70" y="5656342"/>
            <a:ext cx="5981700" cy="10572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C0365B1-2FF6-1C4B-ABDD-F7849946E241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B589E95-70AD-1C42-BBCD-FD3559824BC6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46F6E28-F2C8-8F41-A06D-B86FC7D6DC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CE97C9-22A5-314B-A8C5-F409F5241BD2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93000"/>
                </a:schemeClr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1AA873-0EE1-F148-A671-E39A28B44ED6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5966154-0A50-F04F-8B41-55D739426F29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A41A4E8-8CD8-C64D-BC16-F3B2F7C078B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CEA04E79-5DDA-2D48-8FEE-D8076B858073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0F52EB6-B9DD-5443-A6CC-3DE4BA0DCC7A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0B580FC-AEF4-4341-83FC-76223733C7B2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2682DEC-2E53-4946-8DEB-0ED7EE90D1F1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7A9938BE-BD7A-6B40-BFFF-924DCA14C84A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8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It’s not a good idea to finite difference across solvers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83362"/>
            <a:ext cx="10515600" cy="49017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E. S. Hendricks and J. S. Gray, “</a:t>
            </a:r>
            <a:r>
              <a:rPr lang="en-US" sz="1400" b="1" dirty="0" err="1"/>
              <a:t>Pycycle</a:t>
            </a:r>
            <a:r>
              <a:rPr lang="en-US" sz="1400" b="1" dirty="0"/>
              <a:t>: a tool for efficient optimization of gas turbine engine cycles,” </a:t>
            </a:r>
            <a:r>
              <a:rPr lang="en-US" sz="1400" b="1" i="1" dirty="0"/>
              <a:t>Aerospace</a:t>
            </a:r>
            <a:r>
              <a:rPr lang="en-US" sz="1400" b="1" dirty="0"/>
              <a:t>, vol. 6, </a:t>
            </a:r>
            <a:r>
              <a:rPr lang="en-US" sz="1400" b="1" dirty="0" err="1"/>
              <a:t>iss</a:t>
            </a:r>
            <a:r>
              <a:rPr lang="en-US" sz="1400" b="1" dirty="0"/>
              <a:t>. 87, 2019. </a:t>
            </a:r>
          </a:p>
          <a:p>
            <a:pPr marL="0" indent="0">
              <a:buNone/>
            </a:pPr>
            <a:r>
              <a:rPr lang="en-US" sz="1400" dirty="0"/>
              <a:t>E. S. Hendricks, “A multi-level multi-design point approach for gas turbine cycle and turbine conceptual design,” PhD Thesis, 2017. </a:t>
            </a:r>
          </a:p>
          <a:p>
            <a:pPr marL="0" indent="0">
              <a:buNone/>
            </a:pPr>
            <a:r>
              <a:rPr lang="en-US" sz="1400" dirty="0"/>
              <a:t> J. S. Gray, T. A. Hearn, K. T. Moore, J. Hwang, J. Martins, and A. Ning, “Automatic Evaluation of Multidisciplinary Derivatives Using a Graph-Based Problem Formulation in </a:t>
            </a:r>
            <a:r>
              <a:rPr lang="en-US" sz="1400" dirty="0" err="1"/>
              <a:t>OpenMDAO</a:t>
            </a:r>
            <a:r>
              <a:rPr lang="en-US" sz="1400" dirty="0"/>
              <a:t>,” in </a:t>
            </a:r>
            <a:r>
              <a:rPr lang="en-US" sz="1400" i="1" dirty="0"/>
              <a:t>15th AIAA/ISSMO Multidisciplinary Analysis and Optimization Conference</a:t>
            </a:r>
            <a:r>
              <a:rPr lang="en-US" sz="1400" dirty="0"/>
              <a:t>, 2014. </a:t>
            </a:r>
          </a:p>
          <a:p>
            <a:pPr marL="0" indent="0">
              <a:buNone/>
            </a:pPr>
            <a:r>
              <a:rPr lang="en-US" sz="1400" dirty="0"/>
              <a:t>J. S. Gray, K. T. Moore, T. A. Hearn, and B. A. Naylor, “Standard Platform for Benchmarking Multidisciplinary Design Analysis and Optimization Architectures,” </a:t>
            </a:r>
            <a:r>
              <a:rPr lang="en-US" sz="1400" i="1" dirty="0"/>
              <a:t>AIAA Journal</a:t>
            </a:r>
            <a:r>
              <a:rPr lang="en-US" sz="1400" dirty="0"/>
              <a:t>, vol. 51, </a:t>
            </a:r>
            <a:r>
              <a:rPr lang="en-US" sz="1400" dirty="0" err="1"/>
              <a:t>iss</a:t>
            </a:r>
            <a:r>
              <a:rPr lang="en-US" sz="1400" dirty="0"/>
              <a:t>. 10, p. 2380–2394, 2013. </a:t>
            </a:r>
          </a:p>
          <a:p>
            <a:pPr marL="0" indent="0">
              <a:buNone/>
            </a:pPr>
            <a:r>
              <a:rPr lang="en-US" sz="1400" dirty="0"/>
              <a:t>C. Marriage and Martins, J. R. R. A.  “Reconfigurable Semi-Analytic Sensitivity Methods and MDO Architectures Within the </a:t>
            </a:r>
            <a:r>
              <a:rPr lang="el-GR" sz="1400" dirty="0"/>
              <a:t>π</a:t>
            </a:r>
            <a:r>
              <a:rPr lang="en-US" sz="1400" dirty="0"/>
              <a:t>MDO Framework”, in </a:t>
            </a:r>
            <a:r>
              <a:rPr lang="en-US" sz="1400" i="1" dirty="0"/>
              <a:t>Proceedings of the 12th AIAA/ISSMO Multidisciplinary Analysis and Optimization Conference</a:t>
            </a:r>
            <a:r>
              <a:rPr lang="en-US" sz="1400" dirty="0"/>
              <a:t>, Victoria, BC, 2008.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6E10F-B364-4E47-A0ED-1D466A42D7D7}"/>
              </a:ext>
            </a:extLst>
          </p:cNvPr>
          <p:cNvSpPr txBox="1"/>
          <p:nvPr/>
        </p:nvSpPr>
        <p:spPr>
          <a:xfrm>
            <a:off x="838200" y="1837225"/>
            <a:ext cx="882081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Seriously… don’t do this unless you really have to.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expensive (you have to make your solver tolerances really tight)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It’s inaccurate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It will probably make your optimization converge slowly!</a:t>
            </a:r>
          </a:p>
          <a:p>
            <a:endParaRPr lang="en-US" sz="2400" dirty="0"/>
          </a:p>
          <a:p>
            <a:r>
              <a:rPr lang="en-US" sz="2400" dirty="0"/>
              <a:t>Lots of papers on this topic: 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DABCC-A83A-44DB-86A8-60548144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5902" y="6369110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9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Complex step is more accurate </a:t>
            </a:r>
            <a:br>
              <a:rPr lang="en-US" b="0" dirty="0"/>
            </a:br>
            <a:r>
              <a:rPr lang="en-US" b="0" dirty="0"/>
              <a:t>than FD, but…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9246" cy="4351338"/>
          </a:xfrm>
        </p:spPr>
        <p:txBody>
          <a:bodyPr/>
          <a:lstStyle/>
          <a:p>
            <a:r>
              <a:rPr lang="en-US" dirty="0"/>
              <a:t>Treats your models as a gray-box (might require code modification)</a:t>
            </a:r>
          </a:p>
          <a:p>
            <a:r>
              <a:rPr lang="en-US" dirty="0"/>
              <a:t>Even more expensive than FD</a:t>
            </a:r>
          </a:p>
          <a:p>
            <a:r>
              <a:rPr lang="en-US" dirty="0"/>
              <a:t>Some functions are tricky…</a:t>
            </a:r>
          </a:p>
          <a:p>
            <a:pPr lvl="1"/>
            <a:r>
              <a:rPr lang="en-US" dirty="0"/>
              <a:t>min(), max(), abs() can cause issues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184D-794C-442F-82B9-4A3D01CD6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5556330"/>
            <a:ext cx="6162675" cy="12573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DCE076D-634F-ED4A-8BE8-B2A5DC03120C}"/>
              </a:ext>
            </a:extLst>
          </p:cNvPr>
          <p:cNvGrpSpPr/>
          <p:nvPr/>
        </p:nvGrpSpPr>
        <p:grpSpPr>
          <a:xfrm>
            <a:off x="6322650" y="1594982"/>
            <a:ext cx="5522742" cy="4589998"/>
            <a:chOff x="6322650" y="1594982"/>
            <a:chExt cx="5522742" cy="458999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6691A2-A3C4-F249-89FE-675BEFC20348}"/>
                </a:ext>
              </a:extLst>
            </p:cNvPr>
            <p:cNvGrpSpPr/>
            <p:nvPr/>
          </p:nvGrpSpPr>
          <p:grpSpPr>
            <a:xfrm>
              <a:off x="7163914" y="1594982"/>
              <a:ext cx="3845674" cy="4589998"/>
              <a:chOff x="5497874" y="76613"/>
              <a:chExt cx="3845674" cy="4589998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4F53BDB-E470-AE42-9C00-35AE52CD5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7874" y="76613"/>
                <a:ext cx="3845674" cy="4589998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532BFA4-A425-464A-ACF4-2F8BABB21C3C}"/>
                  </a:ext>
                </a:extLst>
              </p:cNvPr>
              <p:cNvSpPr/>
              <p:nvPr/>
            </p:nvSpPr>
            <p:spPr>
              <a:xfrm>
                <a:off x="5613991" y="755908"/>
                <a:ext cx="2766646" cy="3493478"/>
              </a:xfrm>
              <a:prstGeom prst="rect">
                <a:avLst/>
              </a:prstGeom>
              <a:solidFill>
                <a:schemeClr val="tx1">
                  <a:alpha val="66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4312200-B007-9A40-BAC0-91CAB8074979}"/>
                </a:ext>
              </a:extLst>
            </p:cNvPr>
            <p:cNvGrpSpPr/>
            <p:nvPr/>
          </p:nvGrpSpPr>
          <p:grpSpPr>
            <a:xfrm>
              <a:off x="6322650" y="1825625"/>
              <a:ext cx="548640" cy="298572"/>
              <a:chOff x="6322650" y="1825625"/>
              <a:chExt cx="548640" cy="298572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DB12401F-BDEF-574A-881A-88E177629A5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CE8C8BCA-0C48-1F44-80E6-6F971764C9FC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D4825C3-4BFE-054D-8F0E-786EEDFDBB75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C6A30A2-B83D-2246-AE66-4BB4BE0CB02D}"/>
                </a:ext>
              </a:extLst>
            </p:cNvPr>
            <p:cNvGrpSpPr/>
            <p:nvPr/>
          </p:nvGrpSpPr>
          <p:grpSpPr>
            <a:xfrm>
              <a:off x="11296752" y="5087938"/>
              <a:ext cx="548640" cy="298572"/>
              <a:chOff x="6322650" y="1825625"/>
              <a:chExt cx="548640" cy="298572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704A586-73C7-0140-B451-CF7DB02D33B4}"/>
                  </a:ext>
                </a:extLst>
              </p:cNvPr>
              <p:cNvCxnSpPr/>
              <p:nvPr/>
            </p:nvCxnSpPr>
            <p:spPr>
              <a:xfrm>
                <a:off x="6322650" y="1825625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44A386AA-FE96-C24D-940F-1EC9F475B49B}"/>
                  </a:ext>
                </a:extLst>
              </p:cNvPr>
              <p:cNvCxnSpPr/>
              <p:nvPr/>
            </p:nvCxnSpPr>
            <p:spPr>
              <a:xfrm>
                <a:off x="6322650" y="19717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8806D2D-8E9F-D54E-9522-254E2521B4F7}"/>
                  </a:ext>
                </a:extLst>
              </p:cNvPr>
              <p:cNvCxnSpPr/>
              <p:nvPr/>
            </p:nvCxnSpPr>
            <p:spPr>
              <a:xfrm>
                <a:off x="6322650" y="2124197"/>
                <a:ext cx="54864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79B190-3298-4B09-9C2E-79996502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12</a:t>
            </a:fld>
            <a:endParaRPr lang="en-US"/>
          </a:p>
        </p:txBody>
      </p:sp>
      <p:sp>
        <p:nvSpPr>
          <p:cNvPr id="30" name="[Martins et al., ACM TOMS, 2003]">
            <a:hlinkClick r:id="rId5"/>
            <a:extLst>
              <a:ext uri="{FF2B5EF4-FFF2-40B4-BE49-F238E27FC236}">
                <a16:creationId xmlns:a16="http://schemas.microsoft.com/office/drawing/2014/main" id="{349A6965-25B7-400B-BC17-253F4E00131A}"/>
              </a:ext>
            </a:extLst>
          </p:cNvPr>
          <p:cNvSpPr txBox="1"/>
          <p:nvPr/>
        </p:nvSpPr>
        <p:spPr>
          <a:xfrm>
            <a:off x="6530530" y="5890753"/>
            <a:ext cx="416013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2000" dirty="0"/>
              <a:t>[Martins et al., </a:t>
            </a:r>
            <a:r>
              <a:rPr sz="2000" i="1" dirty="0"/>
              <a:t>ACM TOMS,</a:t>
            </a:r>
            <a:r>
              <a:rPr sz="2000" dirty="0"/>
              <a:t> 2003]</a:t>
            </a:r>
          </a:p>
        </p:txBody>
      </p:sp>
    </p:spTree>
    <p:extLst>
      <p:ext uri="{BB962C8B-B14F-4D97-AF65-F5344CB8AC3E}">
        <p14:creationId xmlns:p14="http://schemas.microsoft.com/office/powerpoint/2010/main" val="2116018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Analytic derivatives are both </a:t>
            </a:r>
            <a:br>
              <a:rPr lang="en-US" b="0" dirty="0"/>
            </a:br>
            <a:r>
              <a:rPr lang="en-US" b="0" dirty="0"/>
              <a:t>fast and accurate!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F53BDB-E470-AE42-9C00-35AE52CD5D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32" y="1588063"/>
            <a:ext cx="3845674" cy="4589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6DF678-38C9-A441-820D-17B8DF274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03" y="3091018"/>
            <a:ext cx="3822700" cy="12065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A7915E-FBFF-46F7-95F5-196F02BA6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0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What about models with coupling?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F41A00-4C27-431D-8D8A-342A045A3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4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you differentiate through this convergence loop?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461" y="1573457"/>
            <a:ext cx="4235939" cy="489780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87F5131-F0A3-1849-AF87-D7CE5DE04433}"/>
              </a:ext>
            </a:extLst>
          </p:cNvPr>
          <p:cNvSpPr/>
          <p:nvPr/>
        </p:nvSpPr>
        <p:spPr>
          <a:xfrm>
            <a:off x="3938953" y="2227385"/>
            <a:ext cx="2907324" cy="2778368"/>
          </a:xfrm>
          <a:prstGeom prst="ellipse">
            <a:avLst/>
          </a:prstGeom>
          <a:solidFill>
            <a:schemeClr val="accent4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7AC5EB-D7D1-4047-9D14-BB6DC58CDE6E}"/>
              </a:ext>
            </a:extLst>
          </p:cNvPr>
          <p:cNvSpPr txBox="1"/>
          <p:nvPr/>
        </p:nvSpPr>
        <p:spPr>
          <a:xfrm>
            <a:off x="7032874" y="1922585"/>
            <a:ext cx="502740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We’ll need a nonlinear </a:t>
            </a:r>
            <a:br>
              <a:rPr lang="en-US" sz="2500" dirty="0"/>
            </a:br>
            <a:r>
              <a:rPr lang="en-US" sz="2500" dirty="0"/>
              <a:t>solver to converge this coupling. </a:t>
            </a:r>
          </a:p>
          <a:p>
            <a:br>
              <a:rPr lang="en-US" sz="2500" dirty="0"/>
            </a:br>
            <a:r>
              <a:rPr lang="en-US" sz="2500" dirty="0"/>
              <a:t>The solver loop changes the way you </a:t>
            </a:r>
            <a:br>
              <a:rPr lang="en-US" sz="2500" dirty="0"/>
            </a:br>
            <a:r>
              <a:rPr lang="en-US" sz="2500" dirty="0"/>
              <a:t>compute analytic derivatives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8FC590-ACC6-425B-A99C-42B0492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15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Manually computing analytic derivatives for coupled models takes a lot of work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244E6-0A39-4B56-B229-2060469D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08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How do compute these extra terms?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62B8D3-6AA0-9349-95E7-C806CE3EF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233463"/>
            <a:ext cx="8382000" cy="1538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017596-9CF7-EC43-B31F-4E6537E59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" y="1416903"/>
            <a:ext cx="4235939" cy="4897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E7784E-4863-7D47-8799-E05A02643A6B}"/>
              </a:ext>
            </a:extLst>
          </p:cNvPr>
          <p:cNvSpPr txBox="1"/>
          <p:nvPr/>
        </p:nvSpPr>
        <p:spPr>
          <a:xfrm>
            <a:off x="7523283" y="5551303"/>
            <a:ext cx="41444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These terms will be </a:t>
            </a:r>
            <a:br>
              <a:rPr lang="en-US" sz="3000" dirty="0">
                <a:solidFill>
                  <a:srgbClr val="FF0000"/>
                </a:solidFill>
              </a:rPr>
            </a:br>
            <a:r>
              <a:rPr lang="en-US" sz="3000" dirty="0">
                <a:solidFill>
                  <a:srgbClr val="FF0000"/>
                </a:solidFill>
              </a:rPr>
              <a:t>computed using adjoints!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13759D-FEC2-F142-A4BA-169E2ABAE200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9595485" y="4548555"/>
            <a:ext cx="0" cy="10027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F22EC7-9B10-3E49-A653-97719BACBB2F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9595485" y="4548554"/>
            <a:ext cx="2086708" cy="1002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8BB90E4-D669-BA44-BD86-9C934AF6ACE2}"/>
              </a:ext>
            </a:extLst>
          </p:cNvPr>
          <p:cNvSpPr/>
          <p:nvPr/>
        </p:nvSpPr>
        <p:spPr>
          <a:xfrm>
            <a:off x="9191185" y="3423138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F149C-5228-9D4F-B345-4D2633D38F1E}"/>
              </a:ext>
            </a:extLst>
          </p:cNvPr>
          <p:cNvSpPr/>
          <p:nvPr/>
        </p:nvSpPr>
        <p:spPr>
          <a:xfrm>
            <a:off x="11277893" y="3423137"/>
            <a:ext cx="808600" cy="1125417"/>
          </a:xfrm>
          <a:prstGeom prst="rect">
            <a:avLst/>
          </a:prstGeom>
          <a:solidFill>
            <a:srgbClr val="FF0000">
              <a:alpha val="3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D82E44-7C6E-4649-B9BF-7AB28872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375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97001"/>
          </a:xfrm>
        </p:spPr>
        <p:txBody>
          <a:bodyPr>
            <a:normAutofit/>
          </a:bodyPr>
          <a:lstStyle/>
          <a:p>
            <a:r>
              <a:rPr lang="en-US" b="0" dirty="0"/>
              <a:t>When models get really big … </a:t>
            </a:r>
            <a:br>
              <a:rPr lang="en-US" b="0" dirty="0"/>
            </a:br>
            <a:r>
              <a:rPr lang="en-US" b="0" dirty="0"/>
              <a:t>have fun!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8077731" y="2351392"/>
            <a:ext cx="2159305" cy="1168400"/>
            <a:chOff x="7231480" y="2834297"/>
            <a:chExt cx="2159305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12666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???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723702" y="4434625"/>
            <a:ext cx="3945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Lets be honest, this just </a:t>
            </a:r>
            <a:br>
              <a:rPr lang="en-US" sz="3000" dirty="0"/>
            </a:br>
            <a:r>
              <a:rPr lang="en-US" sz="3000" dirty="0"/>
              <a:t>isn’t going to happen!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AF124-0353-4D8D-BF64-8CC9A451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80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2608"/>
            <a:ext cx="10515600" cy="1395490"/>
          </a:xfrm>
        </p:spPr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can compute these total derivatives for you, automatically!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ED5B8-93DC-3543-93EF-927E705CD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40" y="1488097"/>
            <a:ext cx="6299200" cy="5029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04963A6-E5AA-1B4C-BCDD-28935E802766}"/>
              </a:ext>
            </a:extLst>
          </p:cNvPr>
          <p:cNvGrpSpPr/>
          <p:nvPr/>
        </p:nvGrpSpPr>
        <p:grpSpPr>
          <a:xfrm>
            <a:off x="7184440" y="2351392"/>
            <a:ext cx="5066703" cy="1168400"/>
            <a:chOff x="7231480" y="2834297"/>
            <a:chExt cx="5066703" cy="1168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760AA7-F6E5-BB48-8FDE-8289CEA15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1480" y="2834297"/>
              <a:ext cx="762000" cy="116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F38587-A08C-DD45-A98D-460F932FEB2C}"/>
                </a:ext>
              </a:extLst>
            </p:cNvPr>
            <p:cNvSpPr txBox="1"/>
            <p:nvPr/>
          </p:nvSpPr>
          <p:spPr>
            <a:xfrm>
              <a:off x="8124092" y="3064554"/>
              <a:ext cx="417409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= [ask </a:t>
              </a:r>
              <a:r>
                <a:rPr lang="en-US" sz="4000" dirty="0" err="1"/>
                <a:t>OpenMDAO</a:t>
              </a:r>
              <a:r>
                <a:rPr lang="en-US" sz="4000" dirty="0"/>
                <a:t>]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FC23127-3445-4C48-81DF-46EA19FF51E6}"/>
              </a:ext>
            </a:extLst>
          </p:cNvPr>
          <p:cNvSpPr txBox="1"/>
          <p:nvPr/>
        </p:nvSpPr>
        <p:spPr>
          <a:xfrm>
            <a:off x="7395883" y="4782483"/>
            <a:ext cx="46812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For a deep dive on the math:</a:t>
            </a:r>
            <a:br>
              <a:rPr lang="en-US" sz="3000" dirty="0"/>
            </a:br>
            <a:endParaRPr lang="en-US" sz="3000" dirty="0"/>
          </a:p>
          <a:p>
            <a:r>
              <a:rPr lang="en-US" sz="3000" dirty="0">
                <a:hlinkClick r:id="rId5"/>
              </a:rPr>
              <a:t>[Martins and Hwang 2013]</a:t>
            </a:r>
            <a:endParaRPr lang="en-US" sz="3000" dirty="0"/>
          </a:p>
          <a:p>
            <a:r>
              <a:rPr lang="en-US" sz="3000" dirty="0">
                <a:hlinkClick r:id="rId6"/>
              </a:rPr>
              <a:t>[Hwang and Martins 2018]</a:t>
            </a:r>
            <a:r>
              <a:rPr lang="en-US" sz="3000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27683-0139-4730-BE1A-C5947F368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935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073056" cy="4351338"/>
          </a:xfrm>
        </p:spPr>
        <p:txBody>
          <a:bodyPr>
            <a:normAutofit/>
          </a:bodyPr>
          <a:lstStyle/>
          <a:p>
            <a:r>
              <a:rPr lang="en-US" sz="3200" b="1" dirty="0"/>
              <a:t>Ben </a:t>
            </a:r>
            <a:r>
              <a:rPr lang="en-US" sz="3200" b="1" dirty="0" err="1"/>
              <a:t>Brelje</a:t>
            </a:r>
            <a:r>
              <a:rPr lang="en-US" sz="3200" b="1" dirty="0"/>
              <a:t>, </a:t>
            </a:r>
            <a:r>
              <a:rPr lang="en-US" sz="3200" dirty="0"/>
              <a:t>PhD candidate at University of Michigan MDO Lab for creating version 0 of this training</a:t>
            </a:r>
          </a:p>
          <a:p>
            <a:endParaRPr lang="en-US" sz="3200" dirty="0"/>
          </a:p>
          <a:p>
            <a:r>
              <a:rPr lang="en-US" sz="3200" b="1" dirty="0"/>
              <a:t>Justin Gray, </a:t>
            </a:r>
            <a:r>
              <a:rPr lang="en-US" sz="3200" dirty="0"/>
              <a:t>Engineer and team lead of </a:t>
            </a:r>
            <a:r>
              <a:rPr lang="en-US" sz="3200" dirty="0" err="1"/>
              <a:t>OpenMDAO</a:t>
            </a:r>
            <a:r>
              <a:rPr lang="en-US" sz="3200" dirty="0"/>
              <a:t> at NASA Glenn for refining this workshop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18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252828" y="2365275"/>
            <a:ext cx="5819029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3000" dirty="0"/>
              <a:t>Computing the partial derivatives </a:t>
            </a:r>
            <a:br>
              <a:rPr lang="en-US" sz="3000" dirty="0"/>
            </a:br>
            <a:r>
              <a:rPr lang="en-US" sz="3000" dirty="0"/>
              <a:t>for each component </a:t>
            </a:r>
          </a:p>
          <a:p>
            <a:pPr lvl="1"/>
            <a:endParaRPr lang="en-US" sz="3000" dirty="0"/>
          </a:p>
          <a:p>
            <a:pPr marL="342900" indent="-342900">
              <a:buAutoNum type="arabicParenR"/>
            </a:pPr>
            <a:r>
              <a:rPr lang="en-US" sz="3000" dirty="0"/>
              <a:t>Solving a linear system for </a:t>
            </a:r>
            <a:br>
              <a:rPr lang="en-US" sz="3000" dirty="0"/>
            </a:br>
            <a:r>
              <a:rPr lang="en-US" sz="3000" dirty="0"/>
              <a:t>total derivatives</a:t>
            </a:r>
            <a:br>
              <a:rPr lang="en-US" sz="2800" dirty="0"/>
            </a:br>
            <a:r>
              <a:rPr lang="en-US" sz="28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01B31F-CE23-4BE9-AB03-654C19504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71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62139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800" b="1" dirty="0"/>
              <a:t>Computing the partial derivatives </a:t>
            </a:r>
            <a:br>
              <a:rPr lang="en-US" sz="2800" b="1" dirty="0"/>
            </a:br>
            <a:r>
              <a:rPr lang="en-US" sz="2800" b="1" dirty="0"/>
              <a:t>for each component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Numerical approach: FD/CS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Analytic approach: </a:t>
            </a:r>
            <a:br>
              <a:rPr lang="en-US" sz="2800" dirty="0"/>
            </a:br>
            <a:r>
              <a:rPr lang="en-US" sz="2800" dirty="0"/>
              <a:t>hand </a:t>
            </a:r>
            <a:r>
              <a:rPr lang="en-US" sz="2800"/>
              <a:t>derivation or algorithmic differentiation</a:t>
            </a:r>
            <a:endParaRPr lang="en-US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Mix </a:t>
            </a:r>
            <a:r>
              <a:rPr lang="en-US" sz="2800"/>
              <a:t>and match </a:t>
            </a:r>
            <a:r>
              <a:rPr lang="en-US" sz="2800" dirty="0"/>
              <a:t>numerical and analytic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You are responsible for this step, </a:t>
            </a:r>
            <a:br>
              <a:rPr lang="en-US" sz="2800" dirty="0"/>
            </a:br>
            <a:r>
              <a:rPr lang="en-US" sz="2800" dirty="0"/>
              <a:t>but </a:t>
            </a:r>
            <a:r>
              <a:rPr lang="en-US" sz="2800" dirty="0" err="1"/>
              <a:t>OpenMDAO</a:t>
            </a:r>
            <a:r>
              <a:rPr lang="en-US" sz="2800" dirty="0"/>
              <a:t> can help you a bit</a:t>
            </a:r>
          </a:p>
          <a:p>
            <a:pPr lvl="1"/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9E2986-3822-7B48-ACF0-0725FCFB5004}"/>
              </a:ext>
            </a:extLst>
          </p:cNvPr>
          <p:cNvCxnSpPr>
            <a:cxnSpLocks/>
          </p:cNvCxnSpPr>
          <p:nvPr/>
        </p:nvCxnSpPr>
        <p:spPr>
          <a:xfrm flipH="1">
            <a:off x="2305318" y="2264229"/>
            <a:ext cx="2818721" cy="18054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58C8679-5D79-B345-8E82-08AB40793421}"/>
              </a:ext>
            </a:extLst>
          </p:cNvPr>
          <p:cNvCxnSpPr>
            <a:cxnSpLocks/>
          </p:cNvCxnSpPr>
          <p:nvPr/>
        </p:nvCxnSpPr>
        <p:spPr>
          <a:xfrm flipH="1">
            <a:off x="1326524" y="2264229"/>
            <a:ext cx="3797516" cy="672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C9201D2-676D-8647-AE9D-2B0B7640813A}"/>
              </a:ext>
            </a:extLst>
          </p:cNvPr>
          <p:cNvCxnSpPr>
            <a:cxnSpLocks/>
          </p:cNvCxnSpPr>
          <p:nvPr/>
        </p:nvCxnSpPr>
        <p:spPr>
          <a:xfrm flipH="1">
            <a:off x="3258355" y="2264229"/>
            <a:ext cx="1865684" cy="30609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95AE00-155B-4D54-B5A6-8C4B82C4A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14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OpenMDAO</a:t>
            </a:r>
            <a:r>
              <a:rPr lang="en-US" b="0" dirty="0"/>
              <a:t> splits total derivative computation into two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D3D94-1C75-C94E-ACDA-38D9F1D5E4E5}"/>
              </a:ext>
            </a:extLst>
          </p:cNvPr>
          <p:cNvSpPr txBox="1"/>
          <p:nvPr/>
        </p:nvSpPr>
        <p:spPr>
          <a:xfrm>
            <a:off x="5124039" y="1785726"/>
            <a:ext cx="675396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1) Computing the partial derivatives </a:t>
            </a:r>
            <a:br>
              <a:rPr lang="en-US" sz="2800" dirty="0"/>
            </a:br>
            <a:r>
              <a:rPr lang="en-US" sz="2800" dirty="0"/>
              <a:t>for each component </a:t>
            </a:r>
          </a:p>
          <a:p>
            <a:pPr lvl="1"/>
            <a:endParaRPr lang="en-US" sz="2800" dirty="0"/>
          </a:p>
          <a:p>
            <a:r>
              <a:rPr lang="en-US" sz="2800" b="1" dirty="0"/>
              <a:t>2) Solving a linear system for </a:t>
            </a:r>
            <a:br>
              <a:rPr lang="en-US" sz="2800" b="1" dirty="0"/>
            </a:br>
            <a:r>
              <a:rPr lang="en-US" sz="2800" b="1" dirty="0"/>
              <a:t>     total derivatives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 err="1"/>
              <a:t>OpenMDAO</a:t>
            </a:r>
            <a:r>
              <a:rPr lang="en-US" sz="2800" dirty="0"/>
              <a:t> does this automatically using a </a:t>
            </a:r>
            <a:br>
              <a:rPr lang="en-US" sz="2800" dirty="0"/>
            </a:br>
            <a:r>
              <a:rPr lang="en-US" sz="2800" dirty="0"/>
              <a:t>library of different linear solvers for different </a:t>
            </a:r>
            <a:br>
              <a:rPr lang="en-US" sz="2800" dirty="0"/>
            </a:br>
            <a:r>
              <a:rPr lang="en-US" sz="2800" dirty="0"/>
              <a:t>problems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5FA8CE-C2FA-0741-9609-AFCF46B74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46" y="1596903"/>
            <a:ext cx="4235939" cy="489780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62F9A7-3869-D84E-9A01-E3288ACCD5ED}"/>
              </a:ext>
            </a:extLst>
          </p:cNvPr>
          <p:cNvCxnSpPr>
            <a:cxnSpLocks/>
          </p:cNvCxnSpPr>
          <p:nvPr/>
        </p:nvCxnSpPr>
        <p:spPr>
          <a:xfrm>
            <a:off x="1233537" y="2174240"/>
            <a:ext cx="0" cy="9499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C8DA63-30D3-D641-9955-BC5DE36F6D51}"/>
              </a:ext>
            </a:extLst>
          </p:cNvPr>
          <p:cNvCxnSpPr>
            <a:cxnSpLocks/>
          </p:cNvCxnSpPr>
          <p:nvPr/>
        </p:nvCxnSpPr>
        <p:spPr>
          <a:xfrm flipH="1">
            <a:off x="2032000" y="4246880"/>
            <a:ext cx="1232747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C771AC-A594-8F4A-8BF1-3CB3CBF9A239}"/>
              </a:ext>
            </a:extLst>
          </p:cNvPr>
          <p:cNvCxnSpPr>
            <a:cxnSpLocks/>
          </p:cNvCxnSpPr>
          <p:nvPr/>
        </p:nvCxnSpPr>
        <p:spPr>
          <a:xfrm flipH="1">
            <a:off x="1110827" y="3124200"/>
            <a:ext cx="1171786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10158D-1B33-C144-92B9-A9AD86E12D87}"/>
              </a:ext>
            </a:extLst>
          </p:cNvPr>
          <p:cNvCxnSpPr>
            <a:cxnSpLocks/>
          </p:cNvCxnSpPr>
          <p:nvPr/>
        </p:nvCxnSpPr>
        <p:spPr>
          <a:xfrm>
            <a:off x="2158757" y="3110654"/>
            <a:ext cx="0" cy="1136226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34CE6E-14AF-8E4A-89F7-029180CB5B48}"/>
              </a:ext>
            </a:extLst>
          </p:cNvPr>
          <p:cNvCxnSpPr>
            <a:cxnSpLocks/>
          </p:cNvCxnSpPr>
          <p:nvPr/>
        </p:nvCxnSpPr>
        <p:spPr>
          <a:xfrm>
            <a:off x="3137504" y="4240107"/>
            <a:ext cx="0" cy="1246293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6C01E1-6F69-6548-B7E9-6375097A83BB}"/>
              </a:ext>
            </a:extLst>
          </p:cNvPr>
          <p:cNvCxnSpPr>
            <a:cxnSpLocks/>
          </p:cNvCxnSpPr>
          <p:nvPr/>
        </p:nvCxnSpPr>
        <p:spPr>
          <a:xfrm flipH="1">
            <a:off x="3007360" y="5483013"/>
            <a:ext cx="1112765" cy="1016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519250-AFFF-E24B-90A1-406B84B57DDB}"/>
              </a:ext>
            </a:extLst>
          </p:cNvPr>
          <p:cNvCxnSpPr>
            <a:cxnSpLocks/>
          </p:cNvCxnSpPr>
          <p:nvPr/>
        </p:nvCxnSpPr>
        <p:spPr>
          <a:xfrm flipH="1" flipV="1">
            <a:off x="1501699" y="2088996"/>
            <a:ext cx="3622340" cy="12489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4C49062-B2FE-AE4C-95E5-D5583512FE42}"/>
              </a:ext>
            </a:extLst>
          </p:cNvPr>
          <p:cNvCxnSpPr>
            <a:cxnSpLocks/>
          </p:cNvCxnSpPr>
          <p:nvPr/>
        </p:nvCxnSpPr>
        <p:spPr>
          <a:xfrm flipH="1">
            <a:off x="4304371" y="3337932"/>
            <a:ext cx="781975" cy="1888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58D1AF-CDC6-4F4A-92FC-C913AA97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57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By using </a:t>
            </a:r>
            <a:r>
              <a:rPr lang="en-US" b="0" dirty="0" err="1"/>
              <a:t>OpenMDAO’s</a:t>
            </a:r>
            <a:r>
              <a:rPr lang="en-US" b="0" dirty="0"/>
              <a:t> analytic derivative functionality you can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6689"/>
            <a:ext cx="10515600" cy="4351338"/>
          </a:xfrm>
        </p:spPr>
        <p:txBody>
          <a:bodyPr/>
          <a:lstStyle/>
          <a:p>
            <a:r>
              <a:rPr lang="en-US" dirty="0"/>
              <a:t>Efficiently solve optimization problems with 1000’s of design variables or thousands of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 total derivatives across </a:t>
            </a:r>
            <a:r>
              <a:rPr lang="en-US"/>
              <a:t>a complicated </a:t>
            </a:r>
            <a:r>
              <a:rPr lang="en-US" dirty="0"/>
              <a:t>model, </a:t>
            </a:r>
            <a:br>
              <a:rPr lang="en-US" dirty="0"/>
            </a:br>
            <a:r>
              <a:rPr lang="en-US" dirty="0"/>
              <a:t>by providing only partial derivatives of each component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Mix and match </a:t>
            </a:r>
            <a:r>
              <a:rPr lang="en-US"/>
              <a:t>different techniques </a:t>
            </a:r>
            <a:br>
              <a:rPr lang="en-US"/>
            </a:br>
            <a:r>
              <a:rPr lang="en-US"/>
              <a:t>for computing </a:t>
            </a:r>
            <a:r>
              <a:rPr lang="en-US" dirty="0"/>
              <a:t>partial derivatives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CC7812-9C9B-4567-B83D-CFB23EA6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3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69CF16-7FBF-4177-A77F-DB70B222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96" y="355722"/>
            <a:ext cx="6146556" cy="6146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5192"/>
            <a:ext cx="5575300" cy="2289708"/>
          </a:xfrm>
        </p:spPr>
        <p:txBody>
          <a:bodyPr>
            <a:noAutofit/>
          </a:bodyPr>
          <a:lstStyle/>
          <a:p>
            <a:r>
              <a:rPr lang="en-US" sz="4000" b="0"/>
              <a:t>OpenMDAO docs have a great amount of details and examples</a:t>
            </a:r>
            <a:endParaRPr lang="en-US" sz="40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1268C3-D688-4632-B2A0-FDCD2F9A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3077382"/>
            <a:ext cx="4699753" cy="703236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/>
              <a:t>Search bar is a lifesaver</a:t>
            </a:r>
          </a:p>
          <a:p>
            <a:pPr marL="0" indent="0">
              <a:spcBef>
                <a:spcPts val="2000"/>
              </a:spcBef>
              <a:buNone/>
            </a:pP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09BA4-296E-404C-90F1-7D0F69400199}"/>
              </a:ext>
            </a:extLst>
          </p:cNvPr>
          <p:cNvSpPr/>
          <p:nvPr/>
        </p:nvSpPr>
        <p:spPr>
          <a:xfrm>
            <a:off x="241300" y="5591580"/>
            <a:ext cx="5677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http://openmdao.org/twodocs/versions/latest/features/core_features/working_with_derivatives/index.html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87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69CF16-7FBF-4177-A77F-DB70B2226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380"/>
          <a:stretch/>
        </p:blipFill>
        <p:spPr>
          <a:xfrm>
            <a:off x="1046769" y="1446093"/>
            <a:ext cx="8303121" cy="44521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5192"/>
            <a:ext cx="10331828" cy="1089600"/>
          </a:xfrm>
        </p:spPr>
        <p:txBody>
          <a:bodyPr>
            <a:noAutofit/>
          </a:bodyPr>
          <a:lstStyle/>
          <a:p>
            <a:r>
              <a:rPr lang="en-US" sz="4000" b="0" dirty="0" err="1"/>
              <a:t>OpenMDAO</a:t>
            </a:r>
            <a:r>
              <a:rPr lang="en-US" sz="4000" b="0" dirty="0"/>
              <a:t> docs have a great amount of details and 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9141" y="6356349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25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09BA4-296E-404C-90F1-7D0F69400199}"/>
              </a:ext>
            </a:extLst>
          </p:cNvPr>
          <p:cNvSpPr/>
          <p:nvPr/>
        </p:nvSpPr>
        <p:spPr>
          <a:xfrm>
            <a:off x="369659" y="6169580"/>
            <a:ext cx="10935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http://openmdao.org/twodocs/versions/latest/features/core_features/working_with_derivatives/index.html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90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ExplicitComponent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50217"/>
            <a:ext cx="10515600" cy="3078408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/>
              <a:t>Hand-derived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Sparse hand-derived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Approximated (finite-difference or complex-step)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Under the `</a:t>
            </a:r>
            <a:r>
              <a:rPr lang="en-US" sz="3200" dirty="0" err="1"/>
              <a:t>explicit_examples</a:t>
            </a:r>
            <a:r>
              <a:rPr lang="en-US" sz="3200" dirty="0"/>
              <a:t>` folder in the repo</a:t>
            </a:r>
          </a:p>
          <a:p>
            <a:pPr>
              <a:spcBef>
                <a:spcPts val="2400"/>
              </a:spcBef>
            </a:pP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52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4E33E-662D-46EB-AC69-B5C1C0C3B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86" y="1816832"/>
            <a:ext cx="4645158" cy="43068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ExplicitComponent</a:t>
            </a:r>
            <a:r>
              <a:rPr lang="en-US" b="0" dirty="0"/>
              <a:t> class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0E773C5-F3CB-4EBA-80A9-7072EFF03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832"/>
            <a:ext cx="5984631" cy="4751021"/>
          </a:xfrm>
        </p:spPr>
        <p:txBody>
          <a:bodyPr>
            <a:normAutofit/>
          </a:bodyPr>
          <a:lstStyle/>
          <a:p>
            <a:r>
              <a:rPr lang="en-US" sz="3200" dirty="0"/>
              <a:t>Used for doing </a:t>
            </a:r>
            <a:r>
              <a:rPr lang="en-US" sz="3200"/>
              <a:t>explicit calculations</a:t>
            </a:r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Inputs </a:t>
            </a:r>
            <a:r>
              <a:rPr lang="en-US" sz="3200" dirty="0">
                <a:sym typeface="Wingdings" panose="05000000000000000000" pitchFamily="2" charset="2"/>
              </a:rPr>
              <a:t> Outputs</a:t>
            </a:r>
            <a:br>
              <a:rPr lang="en-US" sz="3200" dirty="0">
                <a:sym typeface="Wingdings" panose="05000000000000000000" pitchFamily="2" charset="2"/>
              </a:rPr>
            </a:br>
            <a:endParaRPr lang="en-US" sz="3200" dirty="0">
              <a:sym typeface="Wingdings" panose="05000000000000000000" pitchFamily="2" charset="2"/>
            </a:endParaRPr>
          </a:p>
          <a:p>
            <a:r>
              <a:rPr lang="en-US" sz="3200" dirty="0">
                <a:sym typeface="Wingdings" panose="05000000000000000000" pitchFamily="2" charset="2"/>
              </a:rPr>
              <a:t>Can be as simple as a one-line calculation, or as complex as an adjoint CFD solver</a:t>
            </a:r>
            <a:endParaRPr lang="en-US" sz="3200" dirty="0"/>
          </a:p>
          <a:p>
            <a:pPr lvl="1"/>
            <a:endParaRPr lang="en-US" sz="28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579D5B-34FE-445E-96A8-187B8BCD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05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4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657" y="3118757"/>
                <a:ext cx="6928685" cy="1382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453042"/>
          </a:xfrm>
        </p:spPr>
        <p:txBody>
          <a:bodyPr/>
          <a:lstStyle/>
          <a:p>
            <a:r>
              <a:rPr lang="en-US" b="0"/>
              <a:t>A simple ExplicitComponent example:</a:t>
            </a:r>
            <a:br>
              <a:rPr lang="en-US" b="0"/>
            </a:br>
            <a:r>
              <a:rPr lang="en-US" b="0"/>
              <a:t>Calculating lift from CL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75847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995" y="3311789"/>
                <a:ext cx="3274679" cy="10371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0" dirty="0"/>
              <a:t>You can analytically compute the partials by 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/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sz="3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>
                        <m:sSub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B41905-69A6-40C5-9657-ED7DBD6B6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1490805"/>
                <a:ext cx="3274679" cy="8778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/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863A18-EE5A-4A72-A296-06566AF4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2790556"/>
                <a:ext cx="3274679" cy="9534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/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𝜕𝜌</m:t>
                          </m:r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1D6FE3F-FCF0-4008-83EF-AAD23F7F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0924" y="4168289"/>
                <a:ext cx="3274679" cy="955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/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587FDB-9869-4249-87FE-8ACB3203A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93" y="5548265"/>
                <a:ext cx="3274679" cy="10079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769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79279" cy="1325563"/>
          </a:xfrm>
        </p:spPr>
        <p:txBody>
          <a:bodyPr/>
          <a:lstStyle/>
          <a:p>
            <a:r>
              <a:rPr lang="en-US" b="0"/>
              <a:t>This sessions assumes some baseline knowledge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204357"/>
            <a:ext cx="10073056" cy="3972606"/>
          </a:xfrm>
        </p:spPr>
        <p:txBody>
          <a:bodyPr>
            <a:normAutofit/>
          </a:bodyPr>
          <a:lstStyle/>
          <a:p>
            <a:r>
              <a:rPr lang="en-US" sz="3200" dirty="0"/>
              <a:t>You’ve used </a:t>
            </a:r>
            <a:r>
              <a:rPr lang="en-US" sz="3200" dirty="0" err="1"/>
              <a:t>OpenMDAO</a:t>
            </a:r>
            <a:r>
              <a:rPr lang="en-US" sz="3200" dirty="0"/>
              <a:t> models before</a:t>
            </a:r>
          </a:p>
          <a:p>
            <a:endParaRPr lang="en-US" sz="3200" dirty="0"/>
          </a:p>
          <a:p>
            <a:r>
              <a:rPr lang="en-US" sz="3200" dirty="0"/>
              <a:t>You understand when gradient-based optimization methods are advantageous</a:t>
            </a:r>
          </a:p>
          <a:p>
            <a:endParaRPr lang="en-US" sz="3200" dirty="0"/>
          </a:p>
          <a:p>
            <a:r>
              <a:rPr lang="en-US" sz="3200" dirty="0"/>
              <a:t>You have a working understanding of how to differentiate equations by hand</a:t>
            </a:r>
          </a:p>
          <a:p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69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7448550" cy="1325563"/>
          </a:xfrm>
        </p:spPr>
        <p:txBody>
          <a:bodyPr>
            <a:normAutofit fontScale="90000"/>
          </a:bodyPr>
          <a:lstStyle/>
          <a:p>
            <a:r>
              <a:rPr lang="en-US" b="0" dirty="0" err="1"/>
              <a:t>OpenMDAO</a:t>
            </a:r>
            <a:r>
              <a:rPr lang="en-US" b="0" dirty="0"/>
              <a:t> can approximate partial derivatives for you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7C0F69AD-CA17-4AA4-9807-07D863509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383"/>
            <a:ext cx="9081407" cy="3519603"/>
          </a:xfrm>
        </p:spPr>
        <p:txBody>
          <a:bodyPr>
            <a:normAutofit/>
          </a:bodyPr>
          <a:lstStyle/>
          <a:p>
            <a:pPr>
              <a:spcBef>
                <a:spcPts val="2200"/>
              </a:spcBef>
            </a:pPr>
            <a:r>
              <a:rPr lang="en-US" sz="3200" dirty="0"/>
              <a:t>Can use the finite-difference or complex-step methods to approximate the partials derivatives</a:t>
            </a:r>
          </a:p>
          <a:p>
            <a:pPr>
              <a:spcBef>
                <a:spcPts val="2200"/>
              </a:spcBef>
            </a:pPr>
            <a:r>
              <a:rPr lang="en-US" sz="3200" dirty="0"/>
              <a:t>This is generally more computationally expensive than analytic derivatives</a:t>
            </a:r>
          </a:p>
          <a:p>
            <a:pPr>
              <a:spcBef>
                <a:spcPts val="2200"/>
              </a:spcBef>
            </a:pPr>
            <a:r>
              <a:rPr lang="en-US" sz="3200" dirty="0"/>
              <a:t>It requires very little additional programmer time</a:t>
            </a:r>
          </a:p>
        </p:txBody>
      </p:sp>
    </p:spTree>
    <p:extLst>
      <p:ext uri="{BB962C8B-B14F-4D97-AF65-F5344CB8AC3E}">
        <p14:creationId xmlns:p14="http://schemas.microsoft.com/office/powerpoint/2010/main" val="3279172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1166E-769B-43E7-96AA-13951619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94" y="136525"/>
            <a:ext cx="10525020" cy="6434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/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797A2F-2FA1-492A-A02F-1B941FB5A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121" y="4966379"/>
                <a:ext cx="3274679" cy="8643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96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B4121-A237-42A7-AE22-764B0FDC4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47"/>
          <a:stretch/>
        </p:blipFill>
        <p:spPr>
          <a:xfrm>
            <a:off x="832757" y="269421"/>
            <a:ext cx="11082036" cy="5274129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18C3001-3A56-4BEE-8CD4-3BB0C5314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79" y="5744029"/>
            <a:ext cx="9081407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We tell OpenMDAO that all outputs depend on all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24798B4-ADA5-44DD-B80A-3A401EFF8E48}"/>
              </a:ext>
            </a:extLst>
          </p:cNvPr>
          <p:cNvCxnSpPr>
            <a:cxnSpLocks/>
          </p:cNvCxnSpPr>
          <p:nvPr/>
        </p:nvCxnSpPr>
        <p:spPr>
          <a:xfrm>
            <a:off x="685799" y="5282292"/>
            <a:ext cx="898071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08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The Jacobian is a matrix with one row for each output, and one column for each input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1963710" y="2578308"/>
            <a:ext cx="7245367" cy="2128603"/>
          </a:xfrm>
        </p:spPr>
      </p:pic>
    </p:spTree>
    <p:extLst>
      <p:ext uri="{BB962C8B-B14F-4D97-AF65-F5344CB8AC3E}">
        <p14:creationId xmlns:p14="http://schemas.microsoft.com/office/powerpoint/2010/main" val="1790528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But each entry in that matrix is really a sub-matrix!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473316" y="4815079"/>
            <a:ext cx="7245367" cy="2128603"/>
          </a:xfr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7C93F4-200D-104C-8B63-6AFD3819344E}"/>
              </a:ext>
            </a:extLst>
          </p:cNvPr>
          <p:cNvSpPr txBox="1">
            <a:spLocks/>
          </p:cNvSpPr>
          <p:nvPr/>
        </p:nvSpPr>
        <p:spPr>
          <a:xfrm>
            <a:off x="900793" y="1882807"/>
            <a:ext cx="9081407" cy="351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r>
              <a:rPr lang="en-US" dirty="0"/>
              <a:t>Each input is really a vector </a:t>
            </a:r>
          </a:p>
          <a:p>
            <a:pPr>
              <a:spcBef>
                <a:spcPts val="2200"/>
              </a:spcBef>
            </a:pPr>
            <a:r>
              <a:rPr lang="en-US" dirty="0"/>
              <a:t>Each output is really a vector</a:t>
            </a:r>
          </a:p>
          <a:p>
            <a:pPr>
              <a:spcBef>
                <a:spcPts val="2200"/>
              </a:spcBef>
            </a:pPr>
            <a:r>
              <a:rPr lang="en-US" dirty="0"/>
              <a:t>Each entry of the vector is totally separate from all others</a:t>
            </a:r>
          </a:p>
          <a:p>
            <a:pPr>
              <a:spcBef>
                <a:spcPts val="2200"/>
              </a:spcBef>
            </a:pPr>
            <a:r>
              <a:rPr lang="en-US" dirty="0"/>
              <a:t>So each partial is really a square matrix, with entries only on the diagonal</a:t>
            </a:r>
          </a:p>
        </p:txBody>
      </p:sp>
    </p:spTree>
    <p:extLst>
      <p:ext uri="{BB962C8B-B14F-4D97-AF65-F5344CB8AC3E}">
        <p14:creationId xmlns:p14="http://schemas.microsoft.com/office/powerpoint/2010/main" val="30704734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35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But each entry in that matrix is really a sub-matrix!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49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36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DE704E-7C92-4DBD-8D1F-62206388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03" y="0"/>
            <a:ext cx="9051137" cy="6858000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ABB2403-A59E-4A3A-ACFD-29E8399CC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049" y="3370489"/>
            <a:ext cx="5932548" cy="1593396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Give OpenMDAO the expressions for partial derivatives we computed before</a:t>
            </a:r>
          </a:p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Account for the shape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22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7972"/>
            <a:ext cx="9241465" cy="1325563"/>
          </a:xfrm>
        </p:spPr>
        <p:txBody>
          <a:bodyPr/>
          <a:lstStyle/>
          <a:p>
            <a:r>
              <a:rPr lang="en-US" b="0"/>
              <a:t>check_partials output</a:t>
            </a:r>
            <a:endParaRPr lang="en-US" b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61FF7B-0D9C-46A4-84EF-E06D4340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31" y="409354"/>
            <a:ext cx="11198469" cy="612955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050" dirty="0">
                <a:latin typeface="Lucida Console" panose="020B0609040504020204" pitchFamily="49" charset="0"/>
              </a:rPr>
              <a:t>-------------------------   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ExecComp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oew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           -------------------------   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| 6.0000e-01 | 6.0000e-01 | 2.3842e-08 | 3.9736e-08                                                                                             ------------------------------------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BatteryWeight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batterywt</a:t>
            </a:r>
            <a:r>
              <a:rPr lang="en-US" sz="1050" dirty="0">
                <a:latin typeface="Lucida Console" panose="020B0609040504020204" pitchFamily="49" charset="0"/>
              </a:rPr>
              <a:t>'                                                                                                                                        ------------------------------------                                                                                                                                        '&lt;output&gt;'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  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-----------------------------------------------------------------------------------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LoverD</a:t>
            </a:r>
            <a:r>
              <a:rPr lang="en-US" sz="1050" dirty="0">
                <a:latin typeface="Lucida Console" panose="020B0609040504020204" pitchFamily="49" charset="0"/>
              </a:rPr>
              <a:t>'        | 0.0000e+00 | 9.6353e+01 | 9.6353e+01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'TOW'           | 0.0000e+00 | 3.2118e-01 | 3.2118e-01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eta_electric</a:t>
            </a:r>
            <a:r>
              <a:rPr lang="en-US" sz="1050" dirty="0">
                <a:latin typeface="Lucida Console" panose="020B0609040504020204" pitchFamily="49" charset="0"/>
              </a:rPr>
              <a:t>'  | 0.0000e+00 | 2.0946e+03 | 2.0946e+03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eta_prop</a:t>
            </a:r>
            <a:r>
              <a:rPr lang="en-US" sz="1050" dirty="0">
                <a:latin typeface="Lucida Console" panose="020B0609040504020204" pitchFamily="49" charset="0"/>
              </a:rPr>
              <a:t>'      | 0.0000e+00 | 2.3218e+03 | 2.3218e+03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range_desired</a:t>
            </a:r>
            <a:r>
              <a:rPr lang="en-US" sz="1050" dirty="0">
                <a:latin typeface="Lucida Console" panose="020B0609040504020204" pitchFamily="49" charset="0"/>
              </a:rPr>
              <a:t>' | 0.0000e+00 | 1.2847e+01 | 1.2847e+01 | 1.0000e+00 &gt;ABS_TOL &gt;REL_TOL                                                                      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spec_energy</a:t>
            </a:r>
            <a:r>
              <a:rPr lang="en-US" sz="1050" dirty="0">
                <a:latin typeface="Lucida Console" panose="020B0609040504020204" pitchFamily="49" charset="0"/>
              </a:rPr>
              <a:t>'   | 0.0000e+00 | 6.4235e+00 | 6.4235e+00 | 1.0000e+00 &gt;ABS_TOL &gt;REL_TOL                                                                       ----------------------------                                                                                                                                                Component: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                               ----------------------------                               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                                                                               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W_empty</a:t>
            </a:r>
            <a:r>
              <a:rPr lang="en-US" sz="1050" dirty="0">
                <a:latin typeface="Lucida Console" panose="020B0609040504020204" pitchFamily="49" charset="0"/>
              </a:rPr>
              <a:t>'    | 7.5000e+01 | 1.0000e+00 | 7.6000e+01 | 7.6000e+01 &gt;ABS_TOL &gt;REL_TOL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W_payload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&gt;ABS_TOL &gt;REL_TOL                                                                                                                                      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Sub Jacobian with Largest Relative Error: </a:t>
            </a:r>
            <a:r>
              <a:rPr lang="en-US" sz="1050" dirty="0" err="1">
                <a:latin typeface="Lucida Console" panose="020B0609040504020204" pitchFamily="49" charset="0"/>
              </a:rPr>
              <a:t>WeightBuild</a:t>
            </a:r>
            <a:r>
              <a:rPr lang="en-US" sz="1050" dirty="0">
                <a:latin typeface="Lucida Console" panose="020B0609040504020204" pitchFamily="49" charset="0"/>
              </a:rPr>
              <a:t> 'tow'                                                                                                                 ###########################################################                                                                                                                 '&lt;output&gt;'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'&lt;variable&gt;' | </a:t>
            </a:r>
            <a:r>
              <a:rPr lang="en-US" sz="1050" dirty="0" err="1">
                <a:latin typeface="Lucida Console" panose="020B0609040504020204" pitchFamily="49" charset="0"/>
              </a:rPr>
              <a:t>fwd</a:t>
            </a:r>
            <a:r>
              <a:rPr lang="en-US" sz="1050" dirty="0">
                <a:latin typeface="Lucida Console" panose="020B0609040504020204" pitchFamily="49" charset="0"/>
              </a:rPr>
              <a:t> mag.   | check mag. | a(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| r(</a:t>
            </a:r>
            <a:r>
              <a:rPr lang="en-US" sz="1050" dirty="0" err="1">
                <a:latin typeface="Lucida Console" panose="020B0609040504020204" pitchFamily="49" charset="0"/>
              </a:rPr>
              <a:t>fwd-chk</a:t>
            </a:r>
            <a:r>
              <a:rPr lang="en-US" sz="1050" dirty="0">
                <a:latin typeface="Lucida Console" panose="020B0609040504020204" pitchFamily="49" charset="0"/>
              </a:rPr>
              <a:t>)                                                                                             -------------------------------------------------------------------------------                                                                                             'TOW'      </a:t>
            </a:r>
            <a:r>
              <a:rPr lang="en-US" sz="1050" dirty="0" err="1">
                <a:latin typeface="Lucida Console" panose="020B0609040504020204" pitchFamily="49" charset="0"/>
              </a:rPr>
              <a:t>wrt</a:t>
            </a:r>
            <a:r>
              <a:rPr lang="en-US" sz="1050" dirty="0">
                <a:latin typeface="Lucida Console" panose="020B0609040504020204" pitchFamily="49" charset="0"/>
              </a:rPr>
              <a:t> '</a:t>
            </a:r>
            <a:r>
              <a:rPr lang="en-US" sz="1050" dirty="0" err="1">
                <a:latin typeface="Lucida Console" panose="020B0609040504020204" pitchFamily="49" charset="0"/>
              </a:rPr>
              <a:t>W_battery</a:t>
            </a:r>
            <a:r>
              <a:rPr lang="en-US" sz="1050" dirty="0">
                <a:latin typeface="Lucida Console" panose="020B0609040504020204" pitchFamily="49" charset="0"/>
              </a:rPr>
              <a:t>'  | 7.5000e+01 | 1.0000e+00 | 7.6000e+01 | 7.6000e+01 </a:t>
            </a:r>
          </a:p>
        </p:txBody>
      </p:sp>
    </p:spTree>
    <p:extLst>
      <p:ext uri="{BB962C8B-B14F-4D97-AF65-F5344CB8AC3E}">
        <p14:creationId xmlns:p14="http://schemas.microsoft.com/office/powerpoint/2010/main" val="396480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Sparse partial derivatives can greatly increase speed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87C93F4-200D-104C-8B63-6AFD3819344E}"/>
              </a:ext>
            </a:extLst>
          </p:cNvPr>
          <p:cNvSpPr txBox="1">
            <a:spLocks/>
          </p:cNvSpPr>
          <p:nvPr/>
        </p:nvSpPr>
        <p:spPr>
          <a:xfrm>
            <a:off x="900793" y="1882807"/>
            <a:ext cx="9081407" cy="35196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200"/>
              </a:spcBef>
            </a:pPr>
            <a:r>
              <a:rPr lang="en-US" dirty="0"/>
              <a:t>We saw an 80x speed-up by using sparse Jacobians intelligently in </a:t>
            </a:r>
            <a:r>
              <a:rPr lang="en-US" dirty="0" err="1"/>
              <a:t>OpenAeroStruct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B375C3-52C6-432D-8F6B-CD749B1B7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40" y="3387698"/>
            <a:ext cx="10724519" cy="20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Since each partial is diagonal, we don’t actually need to provide all those 0’s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181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1907139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https://github.com/openmdao/openmdao_training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Our materials for today are in the `</a:t>
            </a:r>
            <a:r>
              <a:rPr lang="en-US" sz="3200" dirty="0" err="1"/>
              <a:t>getting_derivatives_in_openmdao</a:t>
            </a:r>
            <a:r>
              <a:rPr lang="en-US" sz="3200" dirty="0"/>
              <a:t>` folder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This repo contains other tutorials to help you get acquainted with </a:t>
            </a:r>
            <a:r>
              <a:rPr lang="en-US" sz="3200" dirty="0" err="1"/>
              <a:t>OpenMDAO</a:t>
            </a: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47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Since each partial is diagonal, we don’t actually need to provide all those 0’s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8"/>
            <a:ext cx="1498832" cy="499614"/>
            <a:chOff x="1424066" y="3822489"/>
            <a:chExt cx="1843605" cy="6145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3822489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3822491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1"/>
            <a:ext cx="1498832" cy="499612"/>
            <a:chOff x="1424066" y="3822490"/>
            <a:chExt cx="1843605" cy="61453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44205" y="3822491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3822490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26"/>
            <a:ext cx="1494276" cy="499617"/>
            <a:chOff x="1424066" y="3822484"/>
            <a:chExt cx="1838001" cy="6145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0" y="3822488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47531" y="3822484"/>
              <a:ext cx="614536" cy="614536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19"/>
            <a:ext cx="1497238" cy="499627"/>
            <a:chOff x="1424066" y="3822472"/>
            <a:chExt cx="1841644" cy="61455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6640" y="382248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1175" y="382247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7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850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1DAEE-D13F-4BCA-BEC6-8AD540EC2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254449"/>
            <a:ext cx="11075524" cy="5574851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1250A3-6468-477E-B5CE-784DB6D31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6050189"/>
            <a:ext cx="10314214" cy="612321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Tell OpenMDAO about the sparsity pattern of the Jacobian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2255550-4477-42FC-89BB-4C1A668E01A6}"/>
              </a:ext>
            </a:extLst>
          </p:cNvPr>
          <p:cNvCxnSpPr>
            <a:cxnSpLocks/>
          </p:cNvCxnSpPr>
          <p:nvPr/>
        </p:nvCxnSpPr>
        <p:spPr>
          <a:xfrm flipH="1">
            <a:off x="8157482" y="5657849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405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4080F8-6DB3-40D3-8A24-1187190AC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67" y="175532"/>
            <a:ext cx="7753966" cy="6396718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C0F09BB-3634-417F-8D62-5E1CF9936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8843" y="3739016"/>
            <a:ext cx="6268358" cy="1347712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Because our expected partials shapes are vectors, now we’re just giving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OpenMDAO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the non-zero entries</a:t>
            </a:r>
          </a:p>
        </p:txBody>
      </p:sp>
    </p:spTree>
    <p:extLst>
      <p:ext uri="{BB962C8B-B14F-4D97-AF65-F5344CB8AC3E}">
        <p14:creationId xmlns:p14="http://schemas.microsoft.com/office/powerpoint/2010/main" val="666485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4128" cy="1328764"/>
          </a:xfrm>
        </p:spPr>
        <p:txBody>
          <a:bodyPr>
            <a:normAutofit/>
          </a:bodyPr>
          <a:lstStyle/>
          <a:p>
            <a:r>
              <a:rPr lang="en-US" b="0" dirty="0"/>
              <a:t>What if we’re too lazy to compute the partials by hand? </a:t>
            </a:r>
            <a:r>
              <a:rPr lang="en-US" b="0" dirty="0">
                <a:sym typeface="Wingdings" pitchFamily="2" charset="2"/>
              </a:rPr>
              <a:t> </a:t>
            </a:r>
            <a:endParaRPr lang="en-US" b="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DE92C30-8477-474D-8A3C-5678A99CD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7" t="15798" r="37484" b="78368"/>
          <a:stretch/>
        </p:blipFill>
        <p:spPr>
          <a:xfrm>
            <a:off x="2038601" y="1693889"/>
            <a:ext cx="7245367" cy="2128603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BF7AEAE-284F-4C4F-A5D9-9A6E2F802136}"/>
              </a:ext>
            </a:extLst>
          </p:cNvPr>
          <p:cNvGrpSpPr/>
          <p:nvPr/>
        </p:nvGrpSpPr>
        <p:grpSpPr>
          <a:xfrm>
            <a:off x="3286988" y="4062334"/>
            <a:ext cx="1498832" cy="1498832"/>
            <a:chOff x="1424066" y="3822492"/>
            <a:chExt cx="1843605" cy="184360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CB6ACC7-D3BE-C44F-BD95-58153D7AFD2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324BFCC-F2C9-8D46-8FD8-765559220CE9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AC0C647-734C-2B4E-A357-53E5C3B23EC3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F539C8F-0A5A-FA42-9042-DFF0A94FAE84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10C505-B002-2946-9FFE-30C0BEEF839D}"/>
              </a:ext>
            </a:extLst>
          </p:cNvPr>
          <p:cNvGrpSpPr/>
          <p:nvPr/>
        </p:nvGrpSpPr>
        <p:grpSpPr>
          <a:xfrm>
            <a:off x="5211365" y="4062334"/>
            <a:ext cx="1498832" cy="1498832"/>
            <a:chOff x="1424066" y="3822492"/>
            <a:chExt cx="1843605" cy="18436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B28A47-47BD-9F4C-BDB5-ED4A82E3D88A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DDD74E-47D0-CE4D-A8D4-3F08ADD13E67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D6F8B7-0119-CF48-BBD5-B9C4614C70F7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DB258BC-7D4D-954E-9374-D38DCC5F270C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38D28B-D732-4748-B68F-D364E0ED3DB8}"/>
              </a:ext>
            </a:extLst>
          </p:cNvPr>
          <p:cNvGrpSpPr/>
          <p:nvPr/>
        </p:nvGrpSpPr>
        <p:grpSpPr>
          <a:xfrm>
            <a:off x="7061678" y="4062334"/>
            <a:ext cx="1498832" cy="1498832"/>
            <a:chOff x="1424066" y="3822492"/>
            <a:chExt cx="1843605" cy="184360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01B9AD-57CF-0146-BCCF-68BE53850281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C65A35-2252-C34F-96FE-E852BB40B4E6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9CB4CF5-DEED-DD4B-B1DD-6642D794CC60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76A11C-4767-F549-ACB8-677C4DB8E1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475ECA-A4BF-BF4F-A5AC-2141E6A55EEB}"/>
              </a:ext>
            </a:extLst>
          </p:cNvPr>
          <p:cNvGrpSpPr/>
          <p:nvPr/>
        </p:nvGrpSpPr>
        <p:grpSpPr>
          <a:xfrm>
            <a:off x="8911991" y="4062334"/>
            <a:ext cx="1498832" cy="1498832"/>
            <a:chOff x="1424066" y="3822492"/>
            <a:chExt cx="1843605" cy="184360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A6CE373-398D-4447-AB09-48AD3AC151DF}"/>
                </a:ext>
              </a:extLst>
            </p:cNvPr>
            <p:cNvSpPr/>
            <p:nvPr/>
          </p:nvSpPr>
          <p:spPr>
            <a:xfrm>
              <a:off x="1424066" y="382249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296C308-99C7-134F-B4B6-252302EC20E1}"/>
                </a:ext>
              </a:extLst>
            </p:cNvPr>
            <p:cNvSpPr/>
            <p:nvPr/>
          </p:nvSpPr>
          <p:spPr>
            <a:xfrm>
              <a:off x="2038601" y="4437027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D64164-D6FB-4948-BB7C-B95492B0A36D}"/>
                </a:ext>
              </a:extLst>
            </p:cNvPr>
            <p:cNvSpPr/>
            <p:nvPr/>
          </p:nvSpPr>
          <p:spPr>
            <a:xfrm>
              <a:off x="2653136" y="5051562"/>
              <a:ext cx="614535" cy="614535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00F94D-9541-8E44-8850-929AEC7887E7}"/>
                </a:ext>
              </a:extLst>
            </p:cNvPr>
            <p:cNvSpPr/>
            <p:nvPr/>
          </p:nvSpPr>
          <p:spPr>
            <a:xfrm>
              <a:off x="1424066" y="3822492"/>
              <a:ext cx="1843605" cy="184360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B1C7F8-C750-6147-8098-AD8257D727F4}"/>
              </a:ext>
            </a:extLst>
          </p:cNvPr>
          <p:cNvCxnSpPr/>
          <p:nvPr/>
        </p:nvCxnSpPr>
        <p:spPr>
          <a:xfrm flipV="1">
            <a:off x="4152275" y="3429000"/>
            <a:ext cx="383739" cy="393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A39D1D-9153-FB47-AC1E-351DC87C529D}"/>
              </a:ext>
            </a:extLst>
          </p:cNvPr>
          <p:cNvCxnSpPr>
            <a:cxnSpLocks/>
          </p:cNvCxnSpPr>
          <p:nvPr/>
        </p:nvCxnSpPr>
        <p:spPr>
          <a:xfrm flipH="1" flipV="1">
            <a:off x="5736415" y="3429000"/>
            <a:ext cx="69436" cy="44467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FD0EC1-473D-EC4C-99D5-C19BBE2AF8ED}"/>
              </a:ext>
            </a:extLst>
          </p:cNvPr>
          <p:cNvCxnSpPr>
            <a:cxnSpLocks/>
          </p:cNvCxnSpPr>
          <p:nvPr/>
        </p:nvCxnSpPr>
        <p:spPr>
          <a:xfrm flipH="1" flipV="1">
            <a:off x="6865495" y="3429000"/>
            <a:ext cx="695794" cy="444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895D29D-DC98-9340-AB38-AF58C71AD6A9}"/>
              </a:ext>
            </a:extLst>
          </p:cNvPr>
          <p:cNvCxnSpPr>
            <a:cxnSpLocks/>
          </p:cNvCxnSpPr>
          <p:nvPr/>
        </p:nvCxnSpPr>
        <p:spPr>
          <a:xfrm flipH="1" flipV="1">
            <a:off x="8060899" y="3429000"/>
            <a:ext cx="1349108" cy="444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924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B7221-1F61-41E9-B072-336802A34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99" y="136525"/>
            <a:ext cx="9271508" cy="65086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35E468-5A24-4534-B49F-7F991BEE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4482062"/>
            <a:ext cx="5652374" cy="1797998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OpenMDAO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can approximate derivatives automatically. 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Just note that they will be dense!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578248-9668-45A5-9998-3EB39566F88B}"/>
              </a:ext>
            </a:extLst>
          </p:cNvPr>
          <p:cNvCxnSpPr>
            <a:cxnSpLocks/>
          </p:cNvCxnSpPr>
          <p:nvPr/>
        </p:nvCxnSpPr>
        <p:spPr>
          <a:xfrm flipH="1">
            <a:off x="5738132" y="4376056"/>
            <a:ext cx="906235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7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063625"/>
          </a:xfrm>
        </p:spPr>
        <p:txBody>
          <a:bodyPr/>
          <a:lstStyle/>
          <a:p>
            <a:r>
              <a:rPr lang="en-US" b="0" dirty="0"/>
              <a:t>Rules of thumb for computing partials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AB6A5149-F183-49AF-B2A9-6FE04023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36729" cy="4901746"/>
          </a:xfrm>
        </p:spPr>
        <p:txBody>
          <a:bodyPr>
            <a:normAutofit/>
          </a:bodyPr>
          <a:lstStyle/>
          <a:p>
            <a:r>
              <a:rPr lang="en-US" dirty="0"/>
              <a:t>Fine to start out with FD partials while getting your model set up!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cheap black-box codes: </a:t>
            </a:r>
          </a:p>
          <a:p>
            <a:pPr lvl="1"/>
            <a:r>
              <a:rPr lang="en-US" dirty="0"/>
              <a:t>FD </a:t>
            </a:r>
            <a:r>
              <a:rPr lang="en-US" i="1" dirty="0"/>
              <a:t>might</a:t>
            </a:r>
            <a:r>
              <a:rPr lang="en-US" dirty="0"/>
              <a:t> be ok for production runs</a:t>
            </a:r>
          </a:p>
          <a:p>
            <a:pPr lvl="1"/>
            <a:r>
              <a:rPr lang="en-US" dirty="0"/>
              <a:t>CS is better if you can do it! 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“expensive” codes (anything with an internal solver): </a:t>
            </a:r>
          </a:p>
          <a:p>
            <a:pPr lvl="1"/>
            <a:r>
              <a:rPr lang="en-US" dirty="0"/>
              <a:t>Implement as </a:t>
            </a:r>
            <a:r>
              <a:rPr lang="en-US" dirty="0" err="1"/>
              <a:t>ImplicitComponent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(expose the states/residuals to </a:t>
            </a:r>
            <a:r>
              <a:rPr lang="en-US" dirty="0" err="1"/>
              <a:t>OpenMDAO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Can still FD the residual if you need to</a:t>
            </a:r>
          </a:p>
          <a:p>
            <a:pPr lvl="1"/>
            <a:r>
              <a:rPr lang="en-US" dirty="0"/>
              <a:t>Analytic derivatives typically cost a lot for these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71D1B-70C0-484F-8C73-BBBD4E06D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78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/>
              <a:t>Computing partial derivatives of an ImplicitComponent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35035"/>
            <a:ext cx="11170113" cy="3441927"/>
          </a:xfrm>
        </p:spPr>
        <p:txBody>
          <a:bodyPr>
            <a:normAutofit/>
          </a:bodyPr>
          <a:lstStyle/>
          <a:p>
            <a:pPr>
              <a:spcBef>
                <a:spcPts val="2400"/>
              </a:spcBef>
            </a:pPr>
            <a:r>
              <a:rPr lang="en-US" sz="3200" dirty="0"/>
              <a:t>Can use the same techniques to obtain partials as explicit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Compute the partials of the </a:t>
            </a:r>
            <a:r>
              <a:rPr lang="en-US" sz="3200" b="1" u="sng" dirty="0"/>
              <a:t>residuals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with respect to the inputs and outputs</a:t>
            </a:r>
          </a:p>
          <a:p>
            <a:pPr>
              <a:spcBef>
                <a:spcPts val="2400"/>
              </a:spcBef>
            </a:pPr>
            <a:r>
              <a:rPr lang="en-US" sz="3200" dirty="0"/>
              <a:t>Under the `</a:t>
            </a:r>
            <a:r>
              <a:rPr lang="en-US" sz="3200" dirty="0" err="1"/>
              <a:t>implicit_examples</a:t>
            </a:r>
            <a:r>
              <a:rPr lang="en-US" sz="3200" dirty="0"/>
              <a:t>` folder in the repo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02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349899"/>
          </a:xfrm>
        </p:spPr>
        <p:txBody>
          <a:bodyPr>
            <a:normAutofit/>
          </a:bodyPr>
          <a:lstStyle/>
          <a:p>
            <a:r>
              <a:rPr lang="en-US" b="0"/>
              <a:t>When do we need to use implicit components?</a:t>
            </a:r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4E8D29-9020-423A-8CCA-13F3FB109955}"/>
              </a:ext>
            </a:extLst>
          </p:cNvPr>
          <p:cNvSpPr/>
          <p:nvPr/>
        </p:nvSpPr>
        <p:spPr>
          <a:xfrm>
            <a:off x="741649" y="5417098"/>
            <a:ext cx="100778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http://openmdao.org/twodocs/versions/latest/advanced_guide/implicit_comps/defining_icomps.html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computations where there is not</a:t>
                </a:r>
                <a:br>
                  <a:rPr lang="en-US" dirty="0"/>
                </a:br>
                <a:r>
                  <a:rPr lang="en-US" dirty="0"/>
                  <a:t> an explicit analytic solution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r>
                  <a:rPr lang="en-US" dirty="0"/>
                  <a:t> y is a state and </a:t>
                </a:r>
                <a:r>
                  <a:rPr lang="en-US" dirty="0" err="1"/>
                  <a:t>x,z</a:t>
                </a:r>
                <a:r>
                  <a:rPr lang="en-US" dirty="0"/>
                  <a:t> are inputs</a:t>
                </a:r>
              </a:p>
              <a:p>
                <a:pPr lvl="1"/>
                <a:r>
                  <a:rPr lang="en-US" dirty="0"/>
                  <a:t>CFD or FEA analyses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states are your outputs and you compute residuals for them instead of their analytic solution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Implicit components always require a solver</a:t>
                </a:r>
              </a:p>
            </p:txBody>
          </p:sp>
        </mc:Choice>
        <mc:Fallback xmlns="">
          <p:sp>
            <p:nvSpPr>
              <p:cNvPr id="6" name="Content Placeholder 6">
                <a:extLst>
                  <a:ext uri="{FF2B5EF4-FFF2-40B4-BE49-F238E27FC236}">
                    <a16:creationId xmlns:a16="http://schemas.microsoft.com/office/drawing/2014/main" id="{43DF21CD-99C1-4BB9-8BED-4AAB84406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649" y="1440902"/>
                <a:ext cx="9850120" cy="4351338"/>
              </a:xfrm>
              <a:blipFill>
                <a:blip r:embed="rId3"/>
                <a:stretch>
                  <a:fillRect l="-1030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808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Implicit components can use any of the derivative techniques described previously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AB4D0A6-D6D7-7341-90D0-B345EC4F7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28900"/>
            <a:ext cx="10836729" cy="3963534"/>
          </a:xfrm>
        </p:spPr>
        <p:txBody>
          <a:bodyPr>
            <a:normAutofit/>
          </a:bodyPr>
          <a:lstStyle/>
          <a:p>
            <a:r>
              <a:rPr lang="en-US" dirty="0"/>
              <a:t>Hand derived analytic partials (sparse or dense!)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Finite-difference or complex-step dense approximations</a:t>
            </a:r>
          </a:p>
        </p:txBody>
      </p:sp>
    </p:spTree>
    <p:extLst>
      <p:ext uri="{BB962C8B-B14F-4D97-AF65-F5344CB8AC3E}">
        <p14:creationId xmlns:p14="http://schemas.microsoft.com/office/powerpoint/2010/main" val="25666089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ky, photo&#10;&#10;Description automatically generated">
            <a:extLst>
              <a:ext uri="{FF2B5EF4-FFF2-40B4-BE49-F238E27FC236}">
                <a16:creationId xmlns:a16="http://schemas.microsoft.com/office/drawing/2014/main" id="{B74F721D-3425-466D-B157-60441596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6" y="1510518"/>
            <a:ext cx="6558644" cy="45949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90688"/>
          </a:xfrm>
        </p:spPr>
        <p:txBody>
          <a:bodyPr>
            <a:normAutofit/>
          </a:bodyPr>
          <a:lstStyle/>
          <a:p>
            <a:r>
              <a:rPr lang="en-US" b="0"/>
              <a:t>Example implicit component:</a:t>
            </a:r>
            <a:br>
              <a:rPr lang="en-US" b="0"/>
            </a:br>
            <a:r>
              <a:rPr lang="en-US" b="0"/>
              <a:t>Aircraft in flight equilibrium</a:t>
            </a:r>
            <a:endParaRPr lang="en-US" b="0" dirty="0"/>
          </a:p>
        </p:txBody>
      </p:sp>
      <p:sp>
        <p:nvSpPr>
          <p:cNvPr id="12" name="[Martins et al., ACM TOMS, 2003]">
            <a:hlinkClick r:id="rId4"/>
            <a:extLst>
              <a:ext uri="{FF2B5EF4-FFF2-40B4-BE49-F238E27FC236}">
                <a16:creationId xmlns:a16="http://schemas.microsoft.com/office/drawing/2014/main" id="{0E58964E-51CC-42B3-A889-3730CD0E5444}"/>
              </a:ext>
            </a:extLst>
          </p:cNvPr>
          <p:cNvSpPr txBox="1"/>
          <p:nvPr/>
        </p:nvSpPr>
        <p:spPr>
          <a:xfrm>
            <a:off x="0" y="6190471"/>
            <a:ext cx="3410333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sz="1687" dirty="0">
                <a:hlinkClick r:id="rId5"/>
              </a:rPr>
              <a:t>[</a:t>
            </a:r>
            <a:r>
              <a:rPr lang="en-US" sz="1687" dirty="0">
                <a:hlinkClick r:id="rId5"/>
              </a:rPr>
              <a:t>Falck</a:t>
            </a:r>
            <a:r>
              <a:rPr sz="1687" dirty="0">
                <a:hlinkClick r:id="rId5"/>
              </a:rPr>
              <a:t> et al., </a:t>
            </a:r>
            <a:r>
              <a:rPr lang="en-US" sz="1687" i="1" dirty="0">
                <a:hlinkClick r:id="rId5"/>
              </a:rPr>
              <a:t>AIAA SciTech</a:t>
            </a:r>
            <a:r>
              <a:rPr sz="1687" i="1" dirty="0">
                <a:hlinkClick r:id="rId5"/>
              </a:rPr>
              <a:t>,</a:t>
            </a:r>
            <a:r>
              <a:rPr sz="1687" dirty="0">
                <a:hlinkClick r:id="rId5"/>
              </a:rPr>
              <a:t> </a:t>
            </a:r>
            <a:r>
              <a:rPr lang="en-US" sz="1687" dirty="0">
                <a:hlinkClick r:id="rId5"/>
              </a:rPr>
              <a:t>2017</a:t>
            </a:r>
            <a:r>
              <a:rPr sz="1687" dirty="0">
                <a:hlinkClick r:id="rId5"/>
              </a:rPr>
              <a:t>]</a:t>
            </a:r>
            <a:endParaRPr sz="168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/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2711FA-4579-4C8E-B725-69A23A5B4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278" y="5081656"/>
                <a:ext cx="49774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/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7BD69C-9027-4F86-94DC-6FABBE067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131" y="5643780"/>
                <a:ext cx="4977494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9836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2"/>
          <p:cNvSpPr/>
          <p:nvPr/>
        </p:nvSpPr>
        <p:spPr>
          <a:xfrm>
            <a:off x="433522" y="235256"/>
            <a:ext cx="11520063" cy="11475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Gradient-based optimization </a:t>
            </a:r>
            <a:r>
              <a:rPr lang="en-US" sz="3800" u="sng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with analytic derivatives</a:t>
            </a:r>
            <a:r>
              <a:rPr lang="en-US" sz="3800">
                <a:solidFill>
                  <a:srgbClr val="376092"/>
                </a:solidFill>
                <a:latin typeface="Helvetica" panose="020B0604020202020204" pitchFamily="34" charset="0"/>
                <a:ea typeface="DejaVu Sans"/>
              </a:rPr>
              <a:t> is our only hope for large-scale problems</a:t>
            </a:r>
            <a:endParaRPr sz="3800" dirty="0">
              <a:latin typeface="Helvetica" panose="020B0604020202020204" pitchFamily="34" charset="0"/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514685" y="1823043"/>
            <a:ext cx="4837584" cy="4225905"/>
          </a:xfrm>
          <a:prstGeom prst="rect">
            <a:avLst/>
          </a:prstGeom>
          <a:noFill/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CA635B-2129-4A32-844F-F22D123D4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362402" y="1794191"/>
            <a:ext cx="7251767" cy="4722845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0693792D-3018-4C8E-BAD5-1DEAD1570899}"/>
              </a:ext>
            </a:extLst>
          </p:cNvPr>
          <p:cNvSpPr/>
          <p:nvPr/>
        </p:nvSpPr>
        <p:spPr>
          <a:xfrm>
            <a:off x="7893886" y="2109631"/>
            <a:ext cx="4176628" cy="12787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100x-10,000x speedup for aerodynamic shape optimization vs. gradient-free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1</a:t>
            </a:r>
          </a:p>
          <a:p>
            <a:pPr>
              <a:spcAft>
                <a:spcPts val="1633"/>
              </a:spcAft>
            </a:pPr>
            <a:endParaRPr lang="en-US" sz="2400" spc="-1">
              <a:solidFill>
                <a:srgbClr val="000000"/>
              </a:solidFill>
              <a:latin typeface="Helvetica" panose="020B0604020202020204" pitchFamily="34" charset="0"/>
              <a:ea typeface="DejaVu Sans"/>
            </a:endParaRPr>
          </a:p>
          <a:p>
            <a:pPr>
              <a:spcAft>
                <a:spcPts val="1633"/>
              </a:spcAft>
            </a:pPr>
            <a:r>
              <a:rPr lang="en-US" sz="2400" spc="-1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At least 5x-10x speedup vs. finite-difference</a:t>
            </a:r>
            <a:r>
              <a:rPr lang="en-US" sz="2400" spc="-1" baseline="30000">
                <a:solidFill>
                  <a:srgbClr val="000000"/>
                </a:solidFill>
                <a:latin typeface="Helvetica" panose="020B0604020202020204" pitchFamily="34" charset="0"/>
                <a:ea typeface="DejaVu Sans"/>
              </a:rPr>
              <a:t>2</a:t>
            </a:r>
            <a:endParaRPr lang="en-US" spc="-1" baseline="30000" dirty="0">
              <a:latin typeface="Helvetica" panose="020B0604020202020204" pitchFamily="34" charset="0"/>
            </a:endParaRPr>
          </a:p>
        </p:txBody>
      </p:sp>
      <p:sp>
        <p:nvSpPr>
          <p:cNvPr id="11" name="[Lyu et al. ICCFD8-2014-0203]">
            <a:hlinkClick r:id="rId3"/>
            <a:extLst>
              <a:ext uri="{FF2B5EF4-FFF2-40B4-BE49-F238E27FC236}">
                <a16:creationId xmlns:a16="http://schemas.microsoft.com/office/drawing/2014/main" id="{F58252A1-7747-4B83-9853-21F253DDB890}"/>
              </a:ext>
            </a:extLst>
          </p:cNvPr>
          <p:cNvSpPr txBox="1"/>
          <p:nvPr/>
        </p:nvSpPr>
        <p:spPr>
          <a:xfrm>
            <a:off x="8250619" y="5486111"/>
            <a:ext cx="3268716" cy="621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[</a:t>
            </a: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1] 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Lyu </a:t>
            </a:r>
            <a:r>
              <a:rPr sz="1687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et al</a:t>
            </a:r>
            <a:r>
              <a:rPr sz="1687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. ICCFD8-2014-0203</a:t>
            </a:r>
            <a:endParaRPr lang="en-US" sz="1687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defTabSz="410751">
              <a:lnSpc>
                <a:spcPct val="110000"/>
              </a:lnSpc>
              <a:defRPr sz="2400">
                <a:solidFill>
                  <a:srgbClr val="2153A0"/>
                </a:solidFill>
              </a:defRPr>
            </a:pPr>
            <a:r>
              <a:rPr lang="en-US" sz="1687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[2] Gray et al. Aviation 2014-2042</a:t>
            </a:r>
            <a:endParaRPr sz="1687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D23D3-25F2-43C1-9639-0148E188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283B9-1125-4D8F-A7E1-CB58AE72A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569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>
                <a:solidFill>
                  <a:schemeClr val="bg1"/>
                </a:solidFill>
              </a:rPr>
              <a:t>50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357"/>
          <a:stretch/>
        </p:blipFill>
        <p:spPr>
          <a:xfrm>
            <a:off x="281015" y="1029019"/>
            <a:ext cx="10171891" cy="403724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795F044-9493-4A61-A97A-B72E0FF2F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61" y="5432223"/>
            <a:ext cx="9160239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dirty="0">
                <a:solidFill>
                  <a:schemeClr val="bg1"/>
                </a:solidFill>
              </a:rPr>
              <a:t>Define residuals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(i.e. the values we want to drive to 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76F976-D908-4215-A2BA-0E04221D84B9}"/>
                  </a:ext>
                </a:extLst>
              </p:cNvPr>
              <p:cNvSpPr txBox="1"/>
              <p:nvPr/>
            </p:nvSpPr>
            <p:spPr>
              <a:xfrm>
                <a:off x="5915960" y="2405211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76F976-D908-4215-A2BA-0E04221D8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5960" y="2405211"/>
                <a:ext cx="497749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06779-423E-4401-8FC2-BE53FE819D50}"/>
                  </a:ext>
                </a:extLst>
              </p:cNvPr>
              <p:cNvSpPr txBox="1"/>
              <p:nvPr/>
            </p:nvSpPr>
            <p:spPr>
              <a:xfrm>
                <a:off x="5941813" y="2967335"/>
                <a:ext cx="4977494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func>
                        <m:funcPr>
                          <m:ctrlPr>
                            <a:rPr lang="en-US" sz="3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  <m:r>
                        <a:rPr lang="en-US" sz="3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0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706779-423E-4401-8FC2-BE53FE819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1813" y="2967335"/>
                <a:ext cx="497749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6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51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4527E-B54D-4E70-BD9F-0E30DB35A6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833"/>
          <a:stretch/>
        </p:blipFill>
        <p:spPr>
          <a:xfrm>
            <a:off x="727251" y="229281"/>
            <a:ext cx="8669842" cy="6373674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EF4057C-B071-44D4-A575-145F0993E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4767" y="1665740"/>
            <a:ext cx="5029033" cy="981075"/>
          </a:xfrm>
        </p:spPr>
        <p:txBody>
          <a:bodyPr>
            <a:normAutofit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Compute partial derivatives of the residuals wrt the inputs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13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D2E9-EE33-464D-AE96-C2E11ACB1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912395" cy="1325563"/>
          </a:xfrm>
        </p:spPr>
        <p:txBody>
          <a:bodyPr/>
          <a:lstStyle/>
          <a:p>
            <a:r>
              <a:rPr lang="en-US" b="0"/>
              <a:t>Advanced topics related to obtaining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28D0-87AB-AA44-AAD2-C32F2BB8D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8029"/>
            <a:ext cx="10515600" cy="3988934"/>
          </a:xfrm>
        </p:spPr>
        <p:txBody>
          <a:bodyPr>
            <a:normAutofit/>
          </a:bodyPr>
          <a:lstStyle/>
          <a:p>
            <a:pPr>
              <a:spcBef>
                <a:spcPts val="2000"/>
              </a:spcBef>
            </a:pPr>
            <a:r>
              <a:rPr lang="en-US" sz="3200"/>
              <a:t>Partial and total derivative coloring</a:t>
            </a:r>
          </a:p>
          <a:p>
            <a:pPr>
              <a:spcBef>
                <a:spcPts val="2000"/>
              </a:spcBef>
            </a:pPr>
            <a:r>
              <a:rPr lang="en-US" sz="3200"/>
              <a:t>Parallel finite difference and complex step</a:t>
            </a:r>
          </a:p>
          <a:p>
            <a:pPr>
              <a:spcBef>
                <a:spcPts val="2000"/>
              </a:spcBef>
            </a:pPr>
            <a:r>
              <a:rPr lang="en-US" sz="3200"/>
              <a:t>Debugging derivative computations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2AE87-C926-CF4E-936F-EEFD13BE6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16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69CF16-7FBF-4177-A77F-DB70B2226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996" y="355722"/>
            <a:ext cx="6146556" cy="61465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5192"/>
            <a:ext cx="5575300" cy="2289708"/>
          </a:xfrm>
        </p:spPr>
        <p:txBody>
          <a:bodyPr>
            <a:noAutofit/>
          </a:bodyPr>
          <a:lstStyle/>
          <a:p>
            <a:r>
              <a:rPr lang="en-US" sz="4000" b="0"/>
              <a:t>OpenMDAO docs have a great amount of details and examples</a:t>
            </a:r>
            <a:endParaRPr lang="en-US" sz="4000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01268C3-D688-4632-B2A0-FDCD2F9A4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3077382"/>
            <a:ext cx="4699753" cy="703236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/>
              <a:t>Search bar is a lifesaver</a:t>
            </a:r>
          </a:p>
          <a:p>
            <a:pPr marL="0" indent="0">
              <a:spcBef>
                <a:spcPts val="2000"/>
              </a:spcBef>
              <a:buNone/>
            </a:pP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609BA4-296E-404C-90F1-7D0F69400199}"/>
              </a:ext>
            </a:extLst>
          </p:cNvPr>
          <p:cNvSpPr/>
          <p:nvPr/>
        </p:nvSpPr>
        <p:spPr>
          <a:xfrm>
            <a:off x="241300" y="5591580"/>
            <a:ext cx="5677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http://openmdao.org/twodocs/versions/latest/features/core_features/working_with_derivatives/index.html</a:t>
            </a:r>
            <a:endParaRPr lang="en-US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6168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E82D9-54BC-419B-A02C-2E53DB6C3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1" y="1463244"/>
            <a:ext cx="9657681" cy="45854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4DD01D-8691-46D5-8C22-046C4FE9A509}"/>
              </a:ext>
            </a:extLst>
          </p:cNvPr>
          <p:cNvSpPr/>
          <p:nvPr/>
        </p:nvSpPr>
        <p:spPr>
          <a:xfrm>
            <a:off x="459567" y="6048672"/>
            <a:ext cx="111677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http://openmdao.org/twodocs/versions/latest/features/core_features/working_with_derivatives/simul_derivs.html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527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519" y="182563"/>
            <a:ext cx="5768922" cy="2157608"/>
          </a:xfrm>
        </p:spPr>
        <p:txBody>
          <a:bodyPr>
            <a:normAutofit/>
          </a:bodyPr>
          <a:lstStyle/>
          <a:p>
            <a:r>
              <a:rPr lang="en-US" b="0"/>
              <a:t>Automatic coloring for real problems can be extremely beneficial</a:t>
            </a:r>
            <a:endParaRPr lang="en-US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AFA06-6953-471E-986E-8495EF2F53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562"/>
            <a:ext cx="5819481" cy="66368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3550" y="6454321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55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6691D0-65B3-426F-9873-302281C81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497" y="3106764"/>
            <a:ext cx="5597269" cy="2379636"/>
          </a:xfrm>
        </p:spPr>
        <p:txBody>
          <a:bodyPr>
            <a:normAutofit/>
          </a:bodyPr>
          <a:lstStyle/>
          <a:p>
            <a:pPr marL="0" indent="0">
              <a:spcBef>
                <a:spcPts val="2000"/>
              </a:spcBef>
              <a:buNone/>
            </a:pPr>
            <a:r>
              <a:rPr lang="en-US" sz="3200" dirty="0"/>
              <a:t>Designers don’t need prior knowledge about the sparsity of their optimization problem to use total coloring</a:t>
            </a:r>
          </a:p>
        </p:txBody>
      </p:sp>
    </p:spTree>
    <p:extLst>
      <p:ext uri="{BB962C8B-B14F-4D97-AF65-F5344CB8AC3E}">
        <p14:creationId xmlns:p14="http://schemas.microsoft.com/office/powerpoint/2010/main" val="3859769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10DF42A-9278-4124-9CD0-F6C1EA70D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682"/>
            <a:ext cx="10515600" cy="1110768"/>
          </a:xfrm>
        </p:spPr>
        <p:txBody>
          <a:bodyPr>
            <a:normAutofit fontScale="90000"/>
          </a:bodyPr>
          <a:lstStyle/>
          <a:p>
            <a:r>
              <a:rPr lang="en-US" b="0"/>
              <a:t>Visual debugging tools for partials derivatives are helpful for sparse patterns</a:t>
            </a:r>
            <a:endParaRPr lang="en-US" b="0" dirty="0"/>
          </a:p>
        </p:txBody>
      </p:sp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B211C72-CD5D-4B82-99A1-249E92008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" t="15040" r="8358" b="9845"/>
          <a:stretch/>
        </p:blipFill>
        <p:spPr>
          <a:xfrm>
            <a:off x="673100" y="1587500"/>
            <a:ext cx="10625204" cy="476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6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Getting system derivatives efficiently:</a:t>
            </a:r>
            <a:br>
              <a:rPr lang="en-US" b="0" dirty="0"/>
            </a:br>
            <a:r>
              <a:rPr lang="en-US" b="0" dirty="0"/>
              <a:t>automatic Jacobian coloring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608" y="6356349"/>
            <a:ext cx="2743200" cy="365125"/>
          </a:xfrm>
        </p:spPr>
        <p:txBody>
          <a:bodyPr/>
          <a:lstStyle/>
          <a:p>
            <a:fld id="{71BACD8B-1E8C-4DEC-9605-C90F6A841DF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7A34E-18D4-47FF-B462-DD66128E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5" y="1257569"/>
            <a:ext cx="7891153" cy="5032734"/>
          </a:xfrm>
          <a:prstGeom prst="rect">
            <a:avLst/>
          </a:prstGeom>
        </p:spPr>
      </p:pic>
      <p:sp>
        <p:nvSpPr>
          <p:cNvPr id="6" name="[Martins et al., ACM TOMS, 2003]">
            <a:hlinkClick r:id="rId3"/>
            <a:extLst>
              <a:ext uri="{FF2B5EF4-FFF2-40B4-BE49-F238E27FC236}">
                <a16:creationId xmlns:a16="http://schemas.microsoft.com/office/drawing/2014/main" id="{4C2DDA6B-B466-468B-8C83-ADC9E1AB2044}"/>
              </a:ext>
            </a:extLst>
          </p:cNvPr>
          <p:cNvSpPr txBox="1"/>
          <p:nvPr/>
        </p:nvSpPr>
        <p:spPr>
          <a:xfrm>
            <a:off x="0" y="6373033"/>
            <a:ext cx="11124191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algn="r" defTabSz="410751">
              <a:defRPr sz="2400">
                <a:solidFill>
                  <a:srgbClr val="2153A0"/>
                </a:solidFill>
              </a:defRPr>
            </a:pPr>
            <a:r>
              <a:rPr lang="en-US" sz="1687" dirty="0">
                <a:hlinkClick r:id="rId4"/>
              </a:rPr>
              <a:t>Gray, Hearn, and Naylor, Using graph coloring to compute total derivatives more efficiently in </a:t>
            </a:r>
            <a:r>
              <a:rPr lang="en-US" sz="1687" dirty="0" err="1">
                <a:hlinkClick r:id="rId4"/>
              </a:rPr>
              <a:t>OpenMDAO</a:t>
            </a:r>
            <a:r>
              <a:rPr lang="en-US" sz="1687" dirty="0">
                <a:hlinkClick r:id="rId4"/>
              </a:rPr>
              <a:t>, AIAA 2019-3108</a:t>
            </a:r>
            <a:endParaRPr sz="1687" dirty="0"/>
          </a:p>
        </p:txBody>
      </p:sp>
    </p:spTree>
    <p:extLst>
      <p:ext uri="{BB962C8B-B14F-4D97-AF65-F5344CB8AC3E}">
        <p14:creationId xmlns:p14="http://schemas.microsoft.com/office/powerpoint/2010/main" val="38433206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/>
          </a:bodyPr>
          <a:lstStyle/>
          <a:p>
            <a:r>
              <a:rPr lang="en-US" sz="3800" b="0" dirty="0"/>
              <a:t>Coloring can also be used for </a:t>
            </a:r>
            <a:r>
              <a:rPr lang="en-US" sz="3800" b="0" u="sng" dirty="0"/>
              <a:t>partial</a:t>
            </a:r>
            <a:r>
              <a:rPr lang="en-US" sz="3800" b="0" dirty="0"/>
              <a:t> derivatives, though it is experimental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F3F19-1535-4ADB-B78A-4102CC436F0F}"/>
              </a:ext>
            </a:extLst>
          </p:cNvPr>
          <p:cNvSpPr/>
          <p:nvPr/>
        </p:nvSpPr>
        <p:spPr>
          <a:xfrm>
            <a:off x="1237367" y="6226535"/>
            <a:ext cx="1032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http://openmdao.org/twodocs/versions/latest/features/experimental/simul_coloring_fd_cs.html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A859FF-FEEF-4BFE-A39C-651EBD9B9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84768"/>
            <a:ext cx="10106845" cy="42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055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FF53D-1641-45A4-AA18-05AB208B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5FC79-F84B-4ECE-8F7D-BD839B61B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78" y="450757"/>
            <a:ext cx="10858500" cy="5784902"/>
          </a:xfrm>
          <a:prstGeom prst="rect">
            <a:avLst/>
          </a:prstGeom>
        </p:spPr>
      </p:pic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6136C69-55F0-4E80-AE8C-FDF591EB5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4339" y="5111069"/>
            <a:ext cx="4043876" cy="1245281"/>
          </a:xfrm>
        </p:spPr>
        <p:txBody>
          <a:bodyPr>
            <a:normAutofit fontScale="925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>
                <a:solidFill>
                  <a:schemeClr val="bg1">
                    <a:lumMod val="95000"/>
                  </a:schemeClr>
                </a:solidFill>
              </a:rPr>
              <a:t>Can use partial derivative coloring to speed up approximation time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52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Goals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090057"/>
            <a:ext cx="9480594" cy="4086906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Understand how to obtain partial derivatives for your components</a:t>
            </a:r>
          </a:p>
          <a:p>
            <a:endParaRPr lang="en-US" sz="3200" dirty="0"/>
          </a:p>
          <a:p>
            <a:r>
              <a:rPr lang="en-US" sz="3200" dirty="0"/>
              <a:t>Know the differences between explicit and implicit components and what that means for partials</a:t>
            </a:r>
          </a:p>
          <a:p>
            <a:endParaRPr lang="en-US" sz="3200" dirty="0"/>
          </a:p>
          <a:p>
            <a:r>
              <a:rPr lang="en-US" sz="3200" dirty="0"/>
              <a:t>Briefly learn about some advanced techniques to obtain partial derivatives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886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193"/>
            <a:ext cx="10515600" cy="1272208"/>
          </a:xfrm>
        </p:spPr>
        <p:txBody>
          <a:bodyPr>
            <a:normAutofit/>
          </a:bodyPr>
          <a:lstStyle/>
          <a:p>
            <a:r>
              <a:rPr lang="en-US" sz="3800" b="0" dirty="0"/>
              <a:t>Approximated colored sparse derivatives can save you orders of magnitude computation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531EA-B186-44AC-813C-78301159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863" y="1357401"/>
            <a:ext cx="6940420" cy="544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71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307"/>
            <a:ext cx="10515600" cy="1272208"/>
          </a:xfrm>
        </p:spPr>
        <p:txBody>
          <a:bodyPr>
            <a:normAutofit/>
          </a:bodyPr>
          <a:lstStyle/>
          <a:p>
            <a:r>
              <a:rPr lang="en-US" sz="3800" b="0" dirty="0"/>
              <a:t>Try out these derivative features and suggest others that might be useful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3DF56F-4DDF-4E65-8289-8CC219447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08AB8F-C1B0-4176-B638-6C79164F6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560" y="2770003"/>
            <a:ext cx="9837070" cy="2173745"/>
          </a:xfrm>
        </p:spPr>
        <p:txBody>
          <a:bodyPr>
            <a:normAutofit/>
          </a:bodyPr>
          <a:lstStyle/>
          <a:p>
            <a:pPr marL="0" indent="0">
              <a:spcBef>
                <a:spcPts val="3200"/>
              </a:spcBef>
              <a:buNone/>
            </a:pPr>
            <a:r>
              <a:rPr lang="en-US" sz="3200" dirty="0"/>
              <a:t>Let the dev team know what works and what doesn’t</a:t>
            </a:r>
          </a:p>
          <a:p>
            <a:pPr marL="0" indent="0">
              <a:spcBef>
                <a:spcPts val="3200"/>
              </a:spcBef>
              <a:buNone/>
            </a:pPr>
            <a:r>
              <a:rPr lang="en-US" sz="3200" dirty="0"/>
              <a:t>Submit a POEM if you want to see changes</a:t>
            </a:r>
          </a:p>
        </p:txBody>
      </p:sp>
    </p:spTree>
    <p:extLst>
      <p:ext uri="{BB962C8B-B14F-4D97-AF65-F5344CB8AC3E}">
        <p14:creationId xmlns:p14="http://schemas.microsoft.com/office/powerpoint/2010/main" val="2873439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45464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587" y="227466"/>
            <a:ext cx="10582005" cy="1292809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Download these slides and tutorial scripts from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7" y="2349200"/>
            <a:ext cx="9528813" cy="3897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https://github.com/openmdao/openmdao_training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Our materials for today are in the `</a:t>
            </a:r>
            <a:r>
              <a:rPr lang="en-US" sz="3200" dirty="0" err="1"/>
              <a:t>getting_derivatives_in_openmdao</a:t>
            </a:r>
            <a:r>
              <a:rPr lang="en-US" sz="3200" dirty="0"/>
              <a:t>` folder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2F05A-ED29-4E56-9BC4-D3B0E0F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36564" cy="1325563"/>
          </a:xfrm>
        </p:spPr>
        <p:txBody>
          <a:bodyPr/>
          <a:lstStyle/>
          <a:p>
            <a:r>
              <a:rPr lang="en-US" b="0" dirty="0"/>
              <a:t>Brief introduction </a:t>
            </a:r>
            <a:r>
              <a:rPr lang="en-US" b="0"/>
              <a:t>to how OpenMDAO handles derivatives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817B-6CD8-426F-9EAF-EF92E9120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7" y="2090057"/>
            <a:ext cx="11446567" cy="4086906"/>
          </a:xfrm>
        </p:spPr>
        <p:txBody>
          <a:bodyPr>
            <a:normAutofit/>
          </a:bodyPr>
          <a:lstStyle/>
          <a:p>
            <a:r>
              <a:rPr lang="en-US" sz="3200"/>
              <a:t>Why do we need derivatives?</a:t>
            </a:r>
          </a:p>
          <a:p>
            <a:endParaRPr lang="en-US" sz="3200"/>
          </a:p>
          <a:p>
            <a:r>
              <a:rPr lang="en-US" sz="3200"/>
              <a:t>How does OpenMDAO process these derivatives?</a:t>
            </a:r>
          </a:p>
          <a:p>
            <a:endParaRPr lang="en-US" sz="3200"/>
          </a:p>
          <a:p>
            <a:r>
              <a:rPr lang="en-US" sz="3200"/>
              <a:t>How can we efficiently obtain these derivatives?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8BBD8-3536-4C2D-821A-B9DA84816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59" y="65943"/>
            <a:ext cx="10515600" cy="1325563"/>
          </a:xfrm>
        </p:spPr>
        <p:txBody>
          <a:bodyPr/>
          <a:lstStyle/>
          <a:p>
            <a:r>
              <a:rPr lang="en-US" b="0" dirty="0"/>
              <a:t>Optimization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1D90E9-7FBE-42DA-A5A9-7CAAE9A48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59" y="1601786"/>
            <a:ext cx="4956425" cy="48459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OpenMDAO is capable of evaluating DOEs and using gradient free methods, but…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Gradient based optimization is A LOT faster! 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So we need </a:t>
            </a:r>
            <a:r>
              <a:rPr lang="en-US" b="1" dirty="0"/>
              <a:t>total derivatives </a:t>
            </a:r>
            <a:r>
              <a:rPr lang="en-US" dirty="0"/>
              <a:t>across the whole model: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A4B698-B7ED-4F37-9DAE-BA3E9A53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60" y="1601787"/>
            <a:ext cx="1619250" cy="8191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D32B720-309C-6D4B-812F-08312F2EACDA}"/>
              </a:ext>
            </a:extLst>
          </p:cNvPr>
          <p:cNvGrpSpPr/>
          <p:nvPr/>
        </p:nvGrpSpPr>
        <p:grpSpPr>
          <a:xfrm>
            <a:off x="5629836" y="76613"/>
            <a:ext cx="4887330" cy="4589998"/>
            <a:chOff x="5371930" y="76613"/>
            <a:chExt cx="4887330" cy="45899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AB973E-814B-AC45-96C1-2C63B5D4B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7874" y="76613"/>
              <a:ext cx="3845674" cy="4589998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4839448-EC2E-884F-846F-1567225FB42D}"/>
                </a:ext>
              </a:extLst>
            </p:cNvPr>
            <p:cNvCxnSpPr/>
            <p:nvPr/>
          </p:nvCxnSpPr>
          <p:spPr>
            <a:xfrm>
              <a:off x="9710620" y="1995243"/>
              <a:ext cx="54864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0E69CA-07AF-0C4B-814B-6280BBE2DC84}"/>
                </a:ext>
              </a:extLst>
            </p:cNvPr>
            <p:cNvSpPr/>
            <p:nvPr/>
          </p:nvSpPr>
          <p:spPr>
            <a:xfrm>
              <a:off x="5371930" y="105511"/>
              <a:ext cx="4123762" cy="439175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70FAD2-AF52-E845-97D2-68C3E1B9F158}"/>
              </a:ext>
            </a:extLst>
          </p:cNvPr>
          <p:cNvGrpSpPr/>
          <p:nvPr/>
        </p:nvGrpSpPr>
        <p:grpSpPr>
          <a:xfrm>
            <a:off x="5734777" y="4914171"/>
            <a:ext cx="2862404" cy="1832373"/>
            <a:chOff x="5098840" y="4903266"/>
            <a:chExt cx="2862404" cy="18323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89DCC74-57D4-46EF-8E3B-DFF087226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8840" y="4903266"/>
              <a:ext cx="1981200" cy="180975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D0C4D90-AF1B-F541-8AE1-CF8CCABBD188}"/>
                </a:ext>
              </a:extLst>
            </p:cNvPr>
            <p:cNvSpPr/>
            <p:nvPr/>
          </p:nvSpPr>
          <p:spPr>
            <a:xfrm>
              <a:off x="5186470" y="5028466"/>
              <a:ext cx="1893570" cy="170717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580CC0-29B1-6B4C-A6B5-14D499086870}"/>
                </a:ext>
              </a:extLst>
            </p:cNvPr>
            <p:cNvSpPr txBox="1"/>
            <p:nvPr/>
          </p:nvSpPr>
          <p:spPr>
            <a:xfrm>
              <a:off x="7420711" y="5603634"/>
              <a:ext cx="54053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FF0000"/>
                  </a:solidFill>
                </a:rPr>
                <a:t>??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4B3D5A-8BE9-42F3-A638-DD3E79E4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4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38CDDE-3180-436F-B081-951FB088E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005" y="1581977"/>
            <a:ext cx="5765571" cy="4883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731B6-4AB7-4257-A7AC-2CEE7F812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Finite difference </a:t>
            </a:r>
            <a:r>
              <a:rPr lang="en-US" b="0"/>
              <a:t>is easy</a:t>
            </a:r>
            <a:endParaRPr lang="en-US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5E04AD-E361-4BA8-8D4D-7C7F0B01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29" y="2143150"/>
            <a:ext cx="5981700" cy="10572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C0DE1-0C52-441A-9B3F-F6C5A1C2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ACD8B-1E8C-4DEC-9605-C90F6A841DF3}" type="slidenum">
              <a:rPr lang="en-US" smtClean="0"/>
              <a:t>9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558F7-420A-4B97-B28A-4A43DF863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84" y="4692106"/>
            <a:ext cx="4828684" cy="114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99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28620</TotalTime>
  <Words>1961</Words>
  <Application>Microsoft Office PowerPoint</Application>
  <PresentationFormat>Widescreen</PresentationFormat>
  <Paragraphs>310</Paragraphs>
  <Slides>63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Cambria Math</vt:lpstr>
      <vt:lpstr>Helvetica</vt:lpstr>
      <vt:lpstr>Lucida Console</vt:lpstr>
      <vt:lpstr>Office Theme</vt:lpstr>
      <vt:lpstr>PowerPoint Presentation</vt:lpstr>
      <vt:lpstr>Acknowledgements</vt:lpstr>
      <vt:lpstr>This sessions assumes some baseline knowledge</vt:lpstr>
      <vt:lpstr>Download these slides and tutorial scripts from GitHub</vt:lpstr>
      <vt:lpstr>PowerPoint Presentation</vt:lpstr>
      <vt:lpstr>Goals for today</vt:lpstr>
      <vt:lpstr>Brief introduction to how OpenMDAO handles derivatives</vt:lpstr>
      <vt:lpstr>Optimization</vt:lpstr>
      <vt:lpstr>Finite difference is easy</vt:lpstr>
      <vt:lpstr>Finite difference is easy, but…</vt:lpstr>
      <vt:lpstr>It’s not a good idea to finite difference across solvers</vt:lpstr>
      <vt:lpstr>Complex step is more accurate  than FD, but…</vt:lpstr>
      <vt:lpstr>Analytic derivatives are both  fast and accurate!</vt:lpstr>
      <vt:lpstr>What about models with coupling? </vt:lpstr>
      <vt:lpstr>How do you differentiate through this convergence loop? </vt:lpstr>
      <vt:lpstr>Manually computing analytic derivatives for coupled models takes a lot of work</vt:lpstr>
      <vt:lpstr>How do compute these extra terms? </vt:lpstr>
      <vt:lpstr>When models get really big …  have fun!</vt:lpstr>
      <vt:lpstr>OpenMDAO can compute these total derivatives for you, automatically!</vt:lpstr>
      <vt:lpstr>OpenMDAO splits total derivative computation into two steps</vt:lpstr>
      <vt:lpstr>OpenMDAO splits total derivative computation into two steps</vt:lpstr>
      <vt:lpstr>OpenMDAO splits total derivative computation into two steps</vt:lpstr>
      <vt:lpstr>By using OpenMDAO’s analytic derivative functionality you can</vt:lpstr>
      <vt:lpstr>OpenMDAO docs have a great amount of details and examples</vt:lpstr>
      <vt:lpstr>OpenMDAO docs have a great amount of details and examples</vt:lpstr>
      <vt:lpstr>Computing partial derivatives of an ExplicitComponent</vt:lpstr>
      <vt:lpstr>ExplicitComponent class</vt:lpstr>
      <vt:lpstr>A simple ExplicitComponent example: Calculating lift from CL</vt:lpstr>
      <vt:lpstr>You can analytically compute the partials by hand</vt:lpstr>
      <vt:lpstr>OpenMDAO can approximate partial derivatives for you</vt:lpstr>
      <vt:lpstr>PowerPoint Presentation</vt:lpstr>
      <vt:lpstr>PowerPoint Presentation</vt:lpstr>
      <vt:lpstr>The Jacobian is a matrix with one row for each output, and one column for each input</vt:lpstr>
      <vt:lpstr>But each entry in that matrix is really a sub-matrix! </vt:lpstr>
      <vt:lpstr>But each entry in that matrix is really a sub-matrix! </vt:lpstr>
      <vt:lpstr>PowerPoint Presentation</vt:lpstr>
      <vt:lpstr>check_partials output</vt:lpstr>
      <vt:lpstr>Sparse partial derivatives can greatly increase speed</vt:lpstr>
      <vt:lpstr>Since each partial is diagonal, we don’t actually need to provide all those 0’s</vt:lpstr>
      <vt:lpstr>Since each partial is diagonal, we don’t actually need to provide all those 0’s</vt:lpstr>
      <vt:lpstr>PowerPoint Presentation</vt:lpstr>
      <vt:lpstr>PowerPoint Presentation</vt:lpstr>
      <vt:lpstr>What if we’re too lazy to compute the partials by hand?  </vt:lpstr>
      <vt:lpstr>PowerPoint Presentation</vt:lpstr>
      <vt:lpstr>Rules of thumb for computing partials</vt:lpstr>
      <vt:lpstr>Computing partial derivatives of an ImplicitComponent</vt:lpstr>
      <vt:lpstr>When do we need to use implicit components?</vt:lpstr>
      <vt:lpstr>Implicit components can use any of the derivative techniques described previously</vt:lpstr>
      <vt:lpstr>Example implicit component: Aircraft in flight equilibrium</vt:lpstr>
      <vt:lpstr>PowerPoint Presentation</vt:lpstr>
      <vt:lpstr>PowerPoint Presentation</vt:lpstr>
      <vt:lpstr>Advanced topics related to obtaining derivatives</vt:lpstr>
      <vt:lpstr>OpenMDAO docs have a great amount of details and examples</vt:lpstr>
      <vt:lpstr>Getting system derivatives efficiently: automatic Jacobian coloring</vt:lpstr>
      <vt:lpstr>Automatic coloring for real problems can be extremely beneficial</vt:lpstr>
      <vt:lpstr>Visual debugging tools for partials derivatives are helpful for sparse patterns</vt:lpstr>
      <vt:lpstr>Getting system derivatives efficiently: automatic Jacobian coloring</vt:lpstr>
      <vt:lpstr>Coloring can also be used for partial derivatives, though it is experimental</vt:lpstr>
      <vt:lpstr>PowerPoint Presentation</vt:lpstr>
      <vt:lpstr>Approximated colored sparse derivatives can save you orders of magnitude computation time</vt:lpstr>
      <vt:lpstr>Try out these derivative features and suggest others that might be useful</vt:lpstr>
      <vt:lpstr>PowerPoint Presentation</vt:lpstr>
      <vt:lpstr>Download these slides and tutorial scripts from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Coupled aerostructural and spatial integration optimization</dc:title>
  <dc:creator>Ben</dc:creator>
  <cp:lastModifiedBy>John</cp:lastModifiedBy>
  <cp:revision>1080</cp:revision>
  <dcterms:created xsi:type="dcterms:W3CDTF">2017-11-15T13:23:23Z</dcterms:created>
  <dcterms:modified xsi:type="dcterms:W3CDTF">2019-10-29T23:47:21Z</dcterms:modified>
</cp:coreProperties>
</file>